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5"/>
  </p:notesMasterIdLst>
  <p:sldIdLst>
    <p:sldId id="256" r:id="rId2"/>
    <p:sldId id="300" r:id="rId3"/>
    <p:sldId id="258" r:id="rId4"/>
    <p:sldId id="301" r:id="rId5"/>
    <p:sldId id="260" r:id="rId6"/>
    <p:sldId id="261" r:id="rId7"/>
    <p:sldId id="262" r:id="rId8"/>
    <p:sldId id="264" r:id="rId9"/>
    <p:sldId id="263" r:id="rId10"/>
    <p:sldId id="267" r:id="rId11"/>
    <p:sldId id="265" r:id="rId12"/>
    <p:sldId id="274" r:id="rId13"/>
    <p:sldId id="268" r:id="rId14"/>
    <p:sldId id="269" r:id="rId15"/>
    <p:sldId id="270" r:id="rId16"/>
    <p:sldId id="271" r:id="rId17"/>
    <p:sldId id="272" r:id="rId18"/>
    <p:sldId id="273" r:id="rId19"/>
    <p:sldId id="283" r:id="rId20"/>
    <p:sldId id="275" r:id="rId21"/>
    <p:sldId id="276" r:id="rId22"/>
    <p:sldId id="277" r:id="rId23"/>
    <p:sldId id="278" r:id="rId24"/>
    <p:sldId id="279" r:id="rId25"/>
    <p:sldId id="281" r:id="rId26"/>
    <p:sldId id="282" r:id="rId27"/>
    <p:sldId id="285" r:id="rId28"/>
    <p:sldId id="286" r:id="rId29"/>
    <p:sldId id="287" r:id="rId30"/>
    <p:sldId id="280" r:id="rId31"/>
    <p:sldId id="288" r:id="rId32"/>
    <p:sldId id="289" r:id="rId33"/>
    <p:sldId id="290" r:id="rId34"/>
    <p:sldId id="292" r:id="rId35"/>
    <p:sldId id="291" r:id="rId36"/>
    <p:sldId id="293" r:id="rId37"/>
    <p:sldId id="294" r:id="rId38"/>
    <p:sldId id="295" r:id="rId39"/>
    <p:sldId id="296" r:id="rId40"/>
    <p:sldId id="297" r:id="rId41"/>
    <p:sldId id="298" r:id="rId42"/>
    <p:sldId id="284" r:id="rId43"/>
    <p:sldId id="299"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013BCE2-A8BD-4440-9B5B-12D02D685155}">
          <p14:sldIdLst>
            <p14:sldId id="256"/>
            <p14:sldId id="300"/>
            <p14:sldId id="258"/>
          </p14:sldIdLst>
        </p14:section>
        <p14:section name="CFD" id="{EA25BB5F-EEDA-C04B-A706-CE2983B8C378}">
          <p14:sldIdLst>
            <p14:sldId id="301"/>
            <p14:sldId id="260"/>
            <p14:sldId id="261"/>
            <p14:sldId id="262"/>
            <p14:sldId id="264"/>
            <p14:sldId id="263"/>
            <p14:sldId id="267"/>
            <p14:sldId id="265"/>
          </p14:sldIdLst>
        </p14:section>
        <p14:section name="Framework in Python" id="{FA19BD52-447A-3346-A93C-7D4A0780AA82}">
          <p14:sldIdLst>
            <p14:sldId id="274"/>
            <p14:sldId id="268"/>
            <p14:sldId id="269"/>
            <p14:sldId id="270"/>
            <p14:sldId id="271"/>
            <p14:sldId id="272"/>
            <p14:sldId id="273"/>
          </p14:sldIdLst>
        </p14:section>
        <p14:section name="Hybrid System" id="{B73CCA50-84BB-8748-80FD-3CB047160984}">
          <p14:sldIdLst>
            <p14:sldId id="283"/>
            <p14:sldId id="275"/>
            <p14:sldId id="276"/>
            <p14:sldId id="277"/>
            <p14:sldId id="278"/>
            <p14:sldId id="279"/>
            <p14:sldId id="281"/>
            <p14:sldId id="282"/>
            <p14:sldId id="285"/>
            <p14:sldId id="286"/>
          </p14:sldIdLst>
        </p14:section>
        <p14:section name="NumPy" id="{28CB2977-EB7C-A24A-8BB8-E911EF680BAC}">
          <p14:sldIdLst>
            <p14:sldId id="287"/>
            <p14:sldId id="280"/>
            <p14:sldId id="288"/>
            <p14:sldId id="289"/>
            <p14:sldId id="290"/>
            <p14:sldId id="292"/>
            <p14:sldId id="291"/>
            <p14:sldId id="293"/>
            <p14:sldId id="294"/>
          </p14:sldIdLst>
        </p14:section>
        <p14:section name="All Uses of Python" id="{7B8BFE12-4E72-9442-BA87-04BE225E1F2E}">
          <p14:sldIdLst>
            <p14:sldId id="295"/>
            <p14:sldId id="296"/>
            <p14:sldId id="297"/>
          </p14:sldIdLst>
        </p14:section>
        <p14:section name="Conclusion" id="{3E7EC54D-1763-314E-BDEC-3E86116A75C9}">
          <p14:sldIdLst>
            <p14:sldId id="298"/>
            <p14:sldId id="284"/>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59"/>
    <p:restoredTop sz="86538"/>
  </p:normalViewPr>
  <p:slideViewPr>
    <p:cSldViewPr snapToGrid="0" snapToObjects="1">
      <p:cViewPr>
        <p:scale>
          <a:sx n="108" d="100"/>
          <a:sy n="108" d="100"/>
        </p:scale>
        <p:origin x="1104" y="208"/>
      </p:cViewPr>
      <p:guideLst/>
    </p:cSldViewPr>
  </p:slideViewPr>
  <p:notesTextViewPr>
    <p:cViewPr>
      <p:scale>
        <a:sx n="1" d="1"/>
        <a:sy n="1" d="1"/>
      </p:scale>
      <p:origin x="0" y="-4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79363-D1A3-7049-84E4-6C4B03A9FCCD}" type="datetimeFigureOut">
              <a:rPr lang="en-US" smtClean="0"/>
              <a:t>4/10/16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793D86-D9D9-5240-8490-33891166C813}" type="slidenum">
              <a:rPr lang="en-US" smtClean="0"/>
              <a:t>‹#›</a:t>
            </a:fld>
            <a:endParaRPr lang="en-US"/>
          </a:p>
        </p:txBody>
      </p:sp>
    </p:spTree>
    <p:extLst>
      <p:ext uri="{BB962C8B-B14F-4D97-AF65-F5344CB8AC3E}">
        <p14:creationId xmlns:p14="http://schemas.microsoft.com/office/powerpoint/2010/main" val="371065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everyone for coming to</a:t>
            </a:r>
            <a:r>
              <a:rPr lang="en-US" baseline="0" dirty="0" smtClean="0"/>
              <a:t> Jobspace.  I am especially thankful for your support because this meetup has a very different setting than most other in Taiwan.  First I think I should start with introducing myself.  I am working as a programmer in a software company.  I am very enthusiastic about open source, and has founded the Taiwan </a:t>
            </a:r>
            <a:r>
              <a:rPr lang="en-US" baseline="0" dirty="0" err="1" smtClean="0"/>
              <a:t>PyCon</a:t>
            </a:r>
            <a:r>
              <a:rPr lang="en-US" baseline="0" dirty="0" smtClean="0"/>
              <a:t> since 2012.  I founded Python </a:t>
            </a:r>
            <a:r>
              <a:rPr lang="en-US" baseline="0" dirty="0" err="1" smtClean="0"/>
              <a:t>Hsinchu</a:t>
            </a:r>
            <a:r>
              <a:rPr lang="en-US" baseline="0" dirty="0" smtClean="0"/>
              <a:t> User Group, PyHUG, in this region, and have held and attended many technical meetups.  Before I did this in Taiwan, I’ve also participated some open-source user groups in United States.  I put a lot of efforts to enjoy myself in technical discussions with bright developers, and I also put a lot of efforts to bring this kind of fun to people.</a:t>
            </a:r>
          </a:p>
          <a:p>
            <a:endParaRPr lang="en-US" baseline="0" dirty="0" smtClean="0"/>
          </a:p>
          <a:p>
            <a:r>
              <a:rPr lang="en-US" baseline="0" dirty="0" smtClean="0"/>
              <a:t>I like to call myself “party planner”, because I think this kind of meetups or activities for technology have the very nature of social purpose.  It is natural for people to get together and share freely their thoughts.  It’s especially important for technological development.  Many people writing about how to be “innovative”, and it is a common sense that critical discussions are a key to innovation.  I personally have the same experiences and I believe it.  So this is why we want to start Jobspace.  I’ve tried many years with PyHUG.  It has its own virtue, and I like it very much, but I cannot give it more diversity than Python, which is obvious.  And I think it’s important to bring in more knowledgeable speakers.  With a free event it is very difficult to get enough money to invite speakers from outside </a:t>
            </a:r>
            <a:r>
              <a:rPr lang="en-US" baseline="0" dirty="0" err="1" smtClean="0"/>
              <a:t>Hsinchu</a:t>
            </a:r>
            <a:r>
              <a:rPr lang="en-US" baseline="0" dirty="0" smtClean="0"/>
              <a:t>.  In Jobspace, we have a box office, and the money will support transportation of speakers, and also help us to provide a good place for the meetup.</a:t>
            </a:r>
          </a:p>
        </p:txBody>
      </p:sp>
      <p:sp>
        <p:nvSpPr>
          <p:cNvPr id="4" name="Slide Number Placeholder 3"/>
          <p:cNvSpPr>
            <a:spLocks noGrp="1"/>
          </p:cNvSpPr>
          <p:nvPr>
            <p:ph type="sldNum" sz="quarter" idx="10"/>
          </p:nvPr>
        </p:nvSpPr>
        <p:spPr/>
        <p:txBody>
          <a:bodyPr/>
          <a:lstStyle/>
          <a:p>
            <a:fld id="{CB793D86-D9D9-5240-8490-33891166C813}" type="slidenum">
              <a:rPr lang="en-US" smtClean="0"/>
              <a:t>2</a:t>
            </a:fld>
            <a:endParaRPr lang="en-US"/>
          </a:p>
        </p:txBody>
      </p:sp>
    </p:spTree>
    <p:extLst>
      <p:ext uri="{BB962C8B-B14F-4D97-AF65-F5344CB8AC3E}">
        <p14:creationId xmlns:p14="http://schemas.microsoft.com/office/powerpoint/2010/main" val="484071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previous</a:t>
            </a:r>
            <a:r>
              <a:rPr lang="en-US" baseline="0" dirty="0" smtClean="0"/>
              <a:t> two slides we get the idea the we are tackling a complex problem.  The main matter here is how are we going to do with software.  We must manage the complexity, and at the same time make the system as general as possible.</a:t>
            </a:r>
          </a:p>
          <a:p>
            <a:endParaRPr lang="en-US" baseline="0" dirty="0" smtClean="0"/>
          </a:p>
          <a:p>
            <a:r>
              <a:rPr lang="en-US" baseline="0" dirty="0" smtClean="0"/>
              <a:t>The numerical method I want to use is not only superb in the simulation results, it also provides a general mathematical framework to deal with any physical processes that are conservation laws.  I made a software framework to take the mathematical framework, and applied it to simulate many physics.  And today in this talk, I want to discuss 3 aspects of it.</a:t>
            </a:r>
          </a:p>
          <a:p>
            <a:endParaRPr lang="en-US" baseline="0" dirty="0" smtClean="0"/>
          </a:p>
          <a:p>
            <a:r>
              <a:rPr lang="en-US" baseline="0" dirty="0" smtClean="0"/>
              <a:t>1. The first is its basic architecture formed by using Python.</a:t>
            </a:r>
          </a:p>
          <a:p>
            <a:endParaRPr lang="en-US" baseline="0" dirty="0" smtClean="0"/>
          </a:p>
          <a:p>
            <a:r>
              <a:rPr lang="en-US" baseline="0" dirty="0" smtClean="0"/>
              <a:t>2. The second is the use of Cython for the language hybrid programming.</a:t>
            </a:r>
          </a:p>
          <a:p>
            <a:endParaRPr lang="en-US" baseline="0" dirty="0" smtClean="0"/>
          </a:p>
          <a:p>
            <a:r>
              <a:rPr lang="en-US" baseline="0" dirty="0" smtClean="0"/>
              <a:t>3. The third is the use of NumPy as a basis of numerical calculations.</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11</a:t>
            </a:fld>
            <a:endParaRPr lang="en-US"/>
          </a:p>
        </p:txBody>
      </p:sp>
    </p:spTree>
    <p:extLst>
      <p:ext uri="{BB962C8B-B14F-4D97-AF65-F5344CB8AC3E}">
        <p14:creationId xmlns:p14="http://schemas.microsoft.com/office/powerpoint/2010/main" val="893201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well known</a:t>
            </a:r>
            <a:r>
              <a:rPr lang="en-US" baseline="0" dirty="0" smtClean="0"/>
              <a:t> that Python is very productive and easy to use.  It makes it ideal to prototype a system.  And once the system works, there’s nothing stops us from using it in real world.  Therefore, Python helps us to make prototype to product.</a:t>
            </a:r>
          </a:p>
          <a:p>
            <a:endParaRPr lang="en-US" baseline="0" dirty="0" smtClean="0"/>
          </a:p>
          <a:p>
            <a:r>
              <a:rPr lang="en-US" baseline="0" dirty="0" smtClean="0"/>
              <a:t>Before we can make a system, we need to understand the most fundamental structure of the system.  For a CFD solver, the basic structure is this nested loops.  The solver needs to calculate values with respect to time and space.  In time we call it time-march, and the time-marcher must be the outer loop.  Inside the temporal loop we sweep the space multiple times, and we call the sweeps the spatial loop.</a:t>
            </a:r>
          </a:p>
        </p:txBody>
      </p:sp>
      <p:sp>
        <p:nvSpPr>
          <p:cNvPr id="4" name="Slide Number Placeholder 3"/>
          <p:cNvSpPr>
            <a:spLocks noGrp="1"/>
          </p:cNvSpPr>
          <p:nvPr>
            <p:ph type="sldNum" sz="quarter" idx="10"/>
          </p:nvPr>
        </p:nvSpPr>
        <p:spPr/>
        <p:txBody>
          <a:bodyPr/>
          <a:lstStyle/>
          <a:p>
            <a:fld id="{CB793D86-D9D9-5240-8490-33891166C813}" type="slidenum">
              <a:rPr lang="en-US" smtClean="0"/>
              <a:t>13</a:t>
            </a:fld>
            <a:endParaRPr lang="en-US"/>
          </a:p>
        </p:txBody>
      </p:sp>
    </p:spTree>
    <p:extLst>
      <p:ext uri="{BB962C8B-B14F-4D97-AF65-F5344CB8AC3E}">
        <p14:creationId xmlns:p14="http://schemas.microsoft.com/office/powerpoint/2010/main" val="1660734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nested, two-level loop structure</a:t>
            </a:r>
            <a:r>
              <a:rPr lang="en-US" baseline="0" dirty="0" smtClean="0"/>
              <a:t> is conceptually simple, but it’s not easy to be realized in code.  In SOLVCON, this is how I do it.  I split all the modules into 4 layers, and on top of them, I use a Python “driving script” as an input file to drive the system.  The “driving script” may consist of a single simulation, or many simulations.  We are pretty flexible at this point.</a:t>
            </a:r>
          </a:p>
          <a:p>
            <a:endParaRPr lang="en-US" baseline="0" dirty="0" smtClean="0"/>
          </a:p>
          <a:p>
            <a:r>
              <a:rPr lang="en-US" baseline="0" dirty="0" smtClean="0"/>
              <a:t>We designed 5 modules to accommodate the nested loop structure.  The loops are materialized in the “case” module and the “solver” module.  In SOLVCON, a “case” object represents a simulation case, and in it we define the temporal loop.  A “solver” is controlled by the “case” object, and we implement the spatial loops in solver classes.  We have three other affiliated modules, and they are used to segregate code that doesn’t directly participate in the numerical methods.  Next, we’ll see the important reason to use this multi-module architecture for the loops: code segregation.</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14</a:t>
            </a:fld>
            <a:endParaRPr lang="en-US"/>
          </a:p>
        </p:txBody>
      </p:sp>
    </p:spTree>
    <p:extLst>
      <p:ext uri="{BB962C8B-B14F-4D97-AF65-F5344CB8AC3E}">
        <p14:creationId xmlns:p14="http://schemas.microsoft.com/office/powerpoint/2010/main" val="1325020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showing a spatial loop.  This function has</a:t>
            </a:r>
            <a:r>
              <a:rPr lang="en-US" baseline="0" dirty="0" smtClean="0"/>
              <a:t> 300 lines of code.  It doesn’t do any I/O and has a sole purpose of crunching numbers for the CESE method.  If you look “closely”, you’ll find that there’s no “if’s” in the subroutine, so that we can make it fast.</a:t>
            </a:r>
          </a:p>
          <a:p>
            <a:endParaRPr lang="en-US" baseline="0" dirty="0" smtClean="0"/>
          </a:p>
          <a:p>
            <a:r>
              <a:rPr lang="en-US" baseline="0" dirty="0" smtClean="0"/>
              <a:t>In SOLVCON the architecture allows us to rip code like this into stand-alone subroutines.  Imagine if we have 3,000 lines of C code like this, for both numerical methods and I/O, and perhaps something the one adds with creativity.  We would have many cursing nights to deal with that code.</a:t>
            </a:r>
            <a:endParaRPr lang="en-US" dirty="0" smtClean="0"/>
          </a:p>
        </p:txBody>
      </p:sp>
      <p:sp>
        <p:nvSpPr>
          <p:cNvPr id="4" name="Slide Number Placeholder 3"/>
          <p:cNvSpPr>
            <a:spLocks noGrp="1"/>
          </p:cNvSpPr>
          <p:nvPr>
            <p:ph type="sldNum" sz="quarter" idx="10"/>
          </p:nvPr>
        </p:nvSpPr>
        <p:spPr/>
        <p:txBody>
          <a:bodyPr/>
          <a:lstStyle/>
          <a:p>
            <a:fld id="{CB793D86-D9D9-5240-8490-33891166C813}" type="slidenum">
              <a:rPr lang="en-US" smtClean="0"/>
              <a:t>15</a:t>
            </a:fld>
            <a:endParaRPr lang="en-US"/>
          </a:p>
        </p:txBody>
      </p:sp>
    </p:spTree>
    <p:extLst>
      <p:ext uri="{BB962C8B-B14F-4D97-AF65-F5344CB8AC3E}">
        <p14:creationId xmlns:p14="http://schemas.microsoft.com/office/powerpoint/2010/main" val="563075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dealing with CFD code, we need to remember it</a:t>
            </a:r>
            <a:r>
              <a:rPr lang="en-US" baseline="0" dirty="0" smtClean="0"/>
              <a:t> needs to run super fast.  We can do all the segregation and engineering we want, with a dogmatic requirement: no compromise to performance at all.  This benchmark used up to 1000 CPU cores.  I pick one simulation as an example.  It used 66 quad-core slave machines and took 53 hours to complete, so the totally resources spent was 13992 core-hours.  This study was done several years ago and I haven’t rerun them on a modern cloud service.  But if I try to </a:t>
            </a:r>
            <a:r>
              <a:rPr lang="en-US" baseline="0" dirty="0" smtClean="0"/>
              <a:t>roughly </a:t>
            </a:r>
            <a:r>
              <a:rPr lang="en-US" baseline="0" dirty="0" smtClean="0"/>
              <a:t>estimate by a corresponding AWS machine, let’s say c4.xlarge, which equips 4 </a:t>
            </a:r>
            <a:r>
              <a:rPr lang="en-US" baseline="0" dirty="0" err="1" smtClean="0"/>
              <a:t>vCPU</a:t>
            </a:r>
            <a:r>
              <a:rPr lang="en-US" baseline="0" dirty="0" smtClean="0"/>
              <a:t>, this simulation would cost USD 731.  Such simulations need to be run on a regular basis to assist aerodynamic studies.  Now you see why CFD people are serious about performance!  And why they need dedicated support from supercomputers.</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16</a:t>
            </a:fld>
            <a:endParaRPr lang="en-US"/>
          </a:p>
        </p:txBody>
      </p:sp>
    </p:spTree>
    <p:extLst>
      <p:ext uri="{BB962C8B-B14F-4D97-AF65-F5344CB8AC3E}">
        <p14:creationId xmlns:p14="http://schemas.microsoft.com/office/powerpoint/2010/main" val="143892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important point I</a:t>
            </a:r>
            <a:r>
              <a:rPr lang="en-US" baseline="0" dirty="0" smtClean="0"/>
              <a:t> want to make in the software architecture is parallel computing.  Remember that we made a distinction between simulation “case” and a simulation “solver”?  The distinction is important to segregate code for distributed-memory parallel computing.  If we categorizing roughly, there are two types of parallel computing.  The first type is relatively straight-forward, I call it shared-memory parallel computing.  All your parallel units run in a single addressing space for accessing memory.  Therefore when there’s a need for data synchronization, the easiest way is to share memory.  There are some framework for shared-memory parallel computing, including threading, </a:t>
            </a:r>
            <a:r>
              <a:rPr lang="en-US" baseline="0" dirty="0" err="1" smtClean="0"/>
              <a:t>OpenMP</a:t>
            </a:r>
            <a:r>
              <a:rPr lang="en-US" baseline="0" dirty="0" smtClean="0"/>
              <a:t>, CUDA, </a:t>
            </a:r>
            <a:r>
              <a:rPr lang="en-US" baseline="0" dirty="0" err="1" smtClean="0"/>
              <a:t>OpenCL</a:t>
            </a:r>
            <a:r>
              <a:rPr lang="en-US" baseline="0" dirty="0" smtClean="0"/>
              <a:t>, et cetera.  The second type is distributed-memory parallel computing, and it is what we need in CFD code.  The parallel units run in different addressing space, and you need explicit communication to synchronize data.  Distributed-memory parallel code is much harder to write and debug.  By the way, we shouldn’t misunderstand distributed-memory parallel computing with distributed computing or processing.  The latter, the so-called DP, usually doesn’t require data synchronization, and it doesn’t care the execution order of the tasks.  But when we need distributed-memory parallel computing, like our CFD code, the processes are highly coupled to each other and need to synchronize frequently.  In my case, each process needs to synchronize with its neighbors four times for marching one time step.</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17</a:t>
            </a:fld>
            <a:endParaRPr lang="en-US"/>
          </a:p>
        </p:txBody>
      </p:sp>
    </p:spTree>
    <p:extLst>
      <p:ext uri="{BB962C8B-B14F-4D97-AF65-F5344CB8AC3E}">
        <p14:creationId xmlns:p14="http://schemas.microsoft.com/office/powerpoint/2010/main" val="1772163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accomplish distributed-memory</a:t>
            </a:r>
            <a:r>
              <a:rPr lang="en-US" baseline="0" dirty="0" smtClean="0"/>
              <a:t> parallel computing, we need a mechanism to pass data.  The de facto standard of doing it for high-performance computing is MPI, message passing interface.  And in Python there’s package called mpi4py serves as a de facto wrapper for MPI libraries.</a:t>
            </a:r>
          </a:p>
          <a:p>
            <a:endParaRPr lang="en-US" baseline="0" dirty="0" smtClean="0"/>
          </a:p>
          <a:p>
            <a:r>
              <a:rPr lang="en-US" dirty="0" smtClean="0"/>
              <a:t>And now,</a:t>
            </a:r>
            <a:r>
              <a:rPr lang="en-US" baseline="0" dirty="0" smtClean="0"/>
              <a:t> at the last slide in this section, we finally got the first appearance of Python code.  I think many of us may know that in Python standard library there’s a package called multiprocessing.  It is mostly know as a way to work around the GIL.  Because of GIL, Python threads cannot utilize all CPUs on a host because some important facilities in the interpreter acquires the lock.  multiprocessing allows you to work around that by moving tasks from threads to processes.  It provides some synchronization primitives so that you can exchange data among processes.</a:t>
            </a:r>
          </a:p>
          <a:p>
            <a:endParaRPr lang="en-US" baseline="0" dirty="0" smtClean="0"/>
          </a:p>
          <a:p>
            <a:r>
              <a:rPr lang="en-US" baseline="0" dirty="0" smtClean="0"/>
              <a:t>But that’s not the point!  I am not sure how many of you know that multiprocessing can do RPC across network.  This slide shows an example that how to set up a slave node that takes the function and data from the control node, and execute it.  There are limitations, of course, but it’s quite fascinating to do this using only 8 lines of code using only standard libraries in Python, isn’t it?  Things like this facilitated a lot of development in my CFD work.</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18</a:t>
            </a:fld>
            <a:endParaRPr lang="en-US"/>
          </a:p>
        </p:txBody>
      </p:sp>
    </p:spTree>
    <p:extLst>
      <p:ext uri="{BB962C8B-B14F-4D97-AF65-F5344CB8AC3E}">
        <p14:creationId xmlns:p14="http://schemas.microsoft.com/office/powerpoint/2010/main" val="1137243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finally am prepared to talk</a:t>
            </a:r>
            <a:r>
              <a:rPr lang="en-US" baseline="0" dirty="0" smtClean="0"/>
              <a:t> about Python.  This is the second technical part of this talk, and I am going to show how Cython can help us to build a hybrid language system.</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19</a:t>
            </a:fld>
            <a:endParaRPr lang="en-US"/>
          </a:p>
        </p:txBody>
      </p:sp>
    </p:spTree>
    <p:extLst>
      <p:ext uri="{BB962C8B-B14F-4D97-AF65-F5344CB8AC3E}">
        <p14:creationId xmlns:p14="http://schemas.microsoft.com/office/powerpoint/2010/main" val="2052211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building a hybrid</a:t>
            </a:r>
            <a:r>
              <a:rPr lang="en-US" baseline="0" dirty="0" smtClean="0"/>
              <a:t> system we have two strategies.  In SOLVCON I took the first one, going from high-level to low-level.  I first code in Python, and replace performance hot spot by writing low-level C code.  Between the high and low levels I use Cython to interface.  If you want to be more productive in prototyping, you may use ctypes, which is already in Python standard library, or other tools like </a:t>
            </a:r>
            <a:r>
              <a:rPr lang="en-US" baseline="0" dirty="0" err="1" smtClean="0"/>
              <a:t>cffi</a:t>
            </a:r>
            <a:r>
              <a:rPr lang="en-US" baseline="0" dirty="0" smtClean="0"/>
              <a:t>.  SOLVCON used ctypes before, but in terms of type safety and maintainability, Cython is much better than ctypes.</a:t>
            </a:r>
          </a:p>
          <a:p>
            <a:endParaRPr lang="en-US" baseline="0" dirty="0" smtClean="0"/>
          </a:p>
          <a:p>
            <a:r>
              <a:rPr lang="en-US" baseline="0" dirty="0" smtClean="0"/>
              <a:t>The other way is to build from bottom up.  This strategy works when you want a solid low-level system and expect it to be reused for other high-level languages.  If you take this approach, most likely that you’ll write some profound C++ code using a lot of template meta-programming for speed, and then wrap it for Python using Boost.Python or something.  Cython also works for this, but Boost.Python could be the most convenient tool for bridging C++ and Python.</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20</a:t>
            </a:fld>
            <a:endParaRPr lang="en-US"/>
          </a:p>
        </p:txBody>
      </p:sp>
    </p:spTree>
    <p:extLst>
      <p:ext uri="{BB962C8B-B14F-4D97-AF65-F5344CB8AC3E}">
        <p14:creationId xmlns:p14="http://schemas.microsoft.com/office/powerpoint/2010/main" val="2003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think I need</a:t>
            </a:r>
            <a:r>
              <a:rPr lang="en-US" baseline="0" dirty="0" smtClean="0"/>
              <a:t> to convince anyone but Fortran programmers or assembly programmers that C can deliver the best performance.  This is from the </a:t>
            </a:r>
            <a:r>
              <a:rPr lang="en-US" baseline="0" dirty="0" err="1" smtClean="0"/>
              <a:t>github</a:t>
            </a:r>
            <a:r>
              <a:rPr lang="en-US" baseline="0" dirty="0" smtClean="0"/>
              <a:t> page of SOLVCON.   </a:t>
            </a:r>
            <a:r>
              <a:rPr lang="en-US" baseline="0" dirty="0" err="1" smtClean="0"/>
              <a:t>Github</a:t>
            </a:r>
            <a:r>
              <a:rPr lang="en-US" baseline="0" dirty="0" smtClean="0"/>
              <a:t> thinks that SOLVCON is only 55% of Python, but 26% of C.</a:t>
            </a:r>
          </a:p>
          <a:p>
            <a:endParaRPr lang="en-US" baseline="0" dirty="0" smtClean="0"/>
          </a:p>
          <a:p>
            <a:r>
              <a:rPr lang="en-US" baseline="0" dirty="0" smtClean="0"/>
              <a:t>The C code is used in heavy-weight calculations, mainly in the spatial loops.  While iterating over all the spatial elements, we need very fast speed.  There are some rules of thumb when writing the number-crunching code.</a:t>
            </a:r>
          </a:p>
          <a:p>
            <a:endParaRPr lang="en-US" baseline="0" dirty="0" smtClean="0"/>
          </a:p>
          <a:p>
            <a:pPr marL="228600" indent="-228600">
              <a:buAutoNum type="arabicPeriod"/>
            </a:pPr>
            <a:r>
              <a:rPr lang="en-US" baseline="0" dirty="0" smtClean="0"/>
              <a:t>First, no function calls.</a:t>
            </a:r>
          </a:p>
          <a:p>
            <a:pPr marL="228600" indent="-228600">
              <a:buAutoNum type="arabicPeriod"/>
            </a:pPr>
            <a:r>
              <a:rPr lang="en-US" baseline="0" dirty="0" smtClean="0"/>
              <a:t>No “if’s”</a:t>
            </a:r>
          </a:p>
          <a:p>
            <a:pPr marL="228600" indent="-228600">
              <a:buAutoNum type="arabicPeriod"/>
            </a:pPr>
            <a:r>
              <a:rPr lang="en-US" baseline="0" dirty="0" smtClean="0"/>
              <a:t>Try to use as little multiplication and division as possible.</a:t>
            </a:r>
          </a:p>
          <a:p>
            <a:pPr marL="228600" indent="-228600">
              <a:buAutoNum type="arabicPeriod"/>
            </a:pPr>
            <a:endParaRPr lang="en-US" baseline="0" dirty="0" smtClean="0"/>
          </a:p>
          <a:p>
            <a:pPr marL="0" indent="0">
              <a:buNone/>
            </a:pPr>
            <a:r>
              <a:rPr lang="en-US" baseline="0" dirty="0" smtClean="0"/>
              <a:t>We should also optimize for caching, but it’s too large a topic to be a rule of thumb.  Also, it “could” be good to use C++ to write the performance-demanding code, but we all know it’s difficult to write good C++, so I have stayed with C for quite a long time.</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21</a:t>
            </a:fld>
            <a:endParaRPr lang="en-US"/>
          </a:p>
        </p:txBody>
      </p:sp>
    </p:spTree>
    <p:extLst>
      <p:ext uri="{BB962C8B-B14F-4D97-AF65-F5344CB8AC3E}">
        <p14:creationId xmlns:p14="http://schemas.microsoft.com/office/powerpoint/2010/main" val="872664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mtClean="0"/>
              <a:t>To </a:t>
            </a:r>
            <a:r>
              <a:rPr lang="en-US" dirty="0" smtClean="0"/>
              <a:t>know is the utmost pleasure I can find in this</a:t>
            </a:r>
            <a:r>
              <a:rPr lang="en-US" baseline="0" dirty="0" smtClean="0"/>
              <a:t> world.  Today we are here to talk about technology, so it may sound a little bit weird to have “science” at the beginning.  But this is really the origin of why we are all here, why we’d like to spend our time to learn things that we do not know let, and why we are willing to advance our skills, by spending numerous nights reading, trying, and building</a:t>
            </a:r>
            <a:r>
              <a:rPr lang="en-US" baseline="0" dirty="0" smtClean="0"/>
              <a:t>.</a:t>
            </a:r>
          </a:p>
          <a:p>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We are not as faithful as Mother Nature.</a:t>
            </a:r>
          </a:p>
          <a:p>
            <a:endParaRPr lang="en-US" dirty="0" smtClean="0"/>
          </a:p>
          <a:p>
            <a:r>
              <a:rPr lang="en-US" dirty="0" smtClean="0"/>
              <a:t>As a developer</a:t>
            </a:r>
            <a:r>
              <a:rPr lang="en-US" baseline="0" dirty="0" smtClean="0"/>
              <a:t> I am always amazed that my code works.  This is a quote I saw somewhere I don’t remember but I totally agree.</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3</a:t>
            </a:fld>
            <a:endParaRPr lang="en-US"/>
          </a:p>
        </p:txBody>
      </p:sp>
    </p:spTree>
    <p:extLst>
      <p:ext uri="{BB962C8B-B14F-4D97-AF65-F5344CB8AC3E}">
        <p14:creationId xmlns:p14="http://schemas.microsoft.com/office/powerpoint/2010/main" val="207902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one of my favorite benchmark, that shows how slow</a:t>
            </a:r>
            <a:r>
              <a:rPr lang="en-US" baseline="0" dirty="0" smtClean="0"/>
              <a:t> Python is.  This is some meaningless calculation that sums together values for a rectangular mesh.  Try to run the code, and you’ll find Python runs 100x slower than C.  Two orders of magnitude.  That can bring the $700 bill to $70000!  I wish I get paid that much.  So you know it’s really unrealistic to write number-crunching code in Python.  It’s terrible, right?  Any even worse, for number-crunching, Python isn’t any more beautiful than C.  It’s too bad.  We must do something.</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22</a:t>
            </a:fld>
            <a:endParaRPr lang="en-US"/>
          </a:p>
        </p:txBody>
      </p:sp>
    </p:spTree>
    <p:extLst>
      <p:ext uri="{BB962C8B-B14F-4D97-AF65-F5344CB8AC3E}">
        <p14:creationId xmlns:p14="http://schemas.microsoft.com/office/powerpoint/2010/main" val="1389207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we agree that this that kind of code should be written in C, but we certainly don’t want to write everything in C because C would be ugly and hard to maintain for other work.  In my case, and I would argue that in many cases, we can find performance hot spots and we can only bring that part into C.  Cython is the best tool for this engineering.</a:t>
            </a:r>
          </a:p>
          <a:p>
            <a:endParaRPr lang="en-US" baseline="0" dirty="0" smtClean="0"/>
          </a:p>
          <a:p>
            <a:r>
              <a:rPr lang="en-US" baseline="0" dirty="0" smtClean="0"/>
              <a:t>For those who don’t know what is Cython, a simple explanation is that Cython is just a faster Python.  It fully understand Python code, but can turn the Python </a:t>
            </a:r>
            <a:r>
              <a:rPr lang="en-US" baseline="0" dirty="0" err="1" smtClean="0"/>
              <a:t>opcodes</a:t>
            </a:r>
            <a:r>
              <a:rPr lang="en-US" baseline="0" dirty="0" smtClean="0"/>
              <a:t> into Python C API.  By doing that we’ll gain a little bit performance, because we get rid of the interpreting loop.  But Python the language apparently doesn’t know C.  Cython augment that by adding typing and other stuff, so that it can compile the Python-like but augmented code directly into C, without invoking the Python interpreter.</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23</a:t>
            </a:fld>
            <a:endParaRPr lang="en-US"/>
          </a:p>
        </p:txBody>
      </p:sp>
    </p:spTree>
    <p:extLst>
      <p:ext uri="{BB962C8B-B14F-4D97-AF65-F5344CB8AC3E}">
        <p14:creationId xmlns:p14="http://schemas.microsoft.com/office/powerpoint/2010/main" val="621973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write C and interface with Cython, another choice</a:t>
            </a:r>
            <a:r>
              <a:rPr lang="en-US" baseline="0" dirty="0" smtClean="0"/>
              <a:t> is to write Cython in the “Cython way”, and let Cython to speed up for us.  Here we use two techniques that Cython supports.</a:t>
            </a:r>
          </a:p>
          <a:p>
            <a:endParaRPr lang="en-US" baseline="0" dirty="0" smtClean="0"/>
          </a:p>
          <a:p>
            <a:pPr marL="228600" indent="-228600">
              <a:buAutoNum type="arabicPeriod"/>
            </a:pPr>
            <a:r>
              <a:rPr lang="en-US" baseline="0" dirty="0" smtClean="0"/>
              <a:t>The first is typing.  We let Cython know the type of variables that it is dealing with.  Therefore Cython can generate C code directly, instead of Python object that requires Python C API, which is slow.</a:t>
            </a:r>
          </a:p>
          <a:p>
            <a:pPr marL="228600" indent="-228600">
              <a:buAutoNum type="arabicPeriod"/>
            </a:pPr>
            <a:r>
              <a:rPr lang="en-US" baseline="0" dirty="0" smtClean="0"/>
              <a:t>The second is telling Cython what the type and shape of the input array.  By knowing this, Cython can index the array just like a plain memory buffer.</a:t>
            </a:r>
          </a:p>
          <a:p>
            <a:pPr marL="228600" indent="-228600">
              <a:buAutoNum type="arabicPeriod"/>
            </a:pPr>
            <a:endParaRPr lang="en-US" baseline="0" dirty="0" smtClean="0"/>
          </a:p>
          <a:p>
            <a:pPr marL="0" indent="0">
              <a:buNone/>
            </a:pPr>
            <a:r>
              <a:rPr lang="en-US" baseline="0" dirty="0" smtClean="0"/>
              <a:t>After these two changes, the Cython code sped up by 40 times against the Python version.  Now it’s just 2.7 times slower than C.  Considering the small effort we made, it’s not bad.</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24</a:t>
            </a:fld>
            <a:endParaRPr lang="en-US"/>
          </a:p>
        </p:txBody>
      </p:sp>
    </p:spTree>
    <p:extLst>
      <p:ext uri="{BB962C8B-B14F-4D97-AF65-F5344CB8AC3E}">
        <p14:creationId xmlns:p14="http://schemas.microsoft.com/office/powerpoint/2010/main" val="1020620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me use two pages to show more advanced way to use Cython.  In Cython you can still define classes.  Do you see the non-Python syntax in the red rectangles?  They are what get Cython special.  You cannot run this code using vanilla Python, but Cython can recognize them and compile the code into a Python C extension module.  A Python C extension module is nothing more than a shared object that follows a convention that Python interpreter understands.</a:t>
            </a:r>
          </a:p>
          <a:p>
            <a:endParaRPr lang="en-US" baseline="0" dirty="0" smtClean="0"/>
          </a:p>
          <a:p>
            <a:r>
              <a:rPr lang="en-US" baseline="0" dirty="0" smtClean="0"/>
              <a:t>Cython lets you access C data in a Cython class, and you can also have C fields for such a class.</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25</a:t>
            </a:fld>
            <a:endParaRPr lang="en-US"/>
          </a:p>
        </p:txBody>
      </p:sp>
    </p:spTree>
    <p:extLst>
      <p:ext uri="{BB962C8B-B14F-4D97-AF65-F5344CB8AC3E}">
        <p14:creationId xmlns:p14="http://schemas.microsoft.com/office/powerpoint/2010/main" val="1296457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a:t>
            </a:r>
            <a:r>
              <a:rPr lang="en-US" baseline="0" dirty="0" smtClean="0"/>
              <a:t>over, we can define a C struct in Cython and use it from both Cython and C.</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26</a:t>
            </a:fld>
            <a:endParaRPr lang="en-US"/>
          </a:p>
        </p:txBody>
      </p:sp>
    </p:spTree>
    <p:extLst>
      <p:ext uri="{BB962C8B-B14F-4D97-AF65-F5344CB8AC3E}">
        <p14:creationId xmlns:p14="http://schemas.microsoft.com/office/powerpoint/2010/main" val="283101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simple introduction to Cython.  I didn’t show you how to install it or invoke</a:t>
            </a:r>
            <a:r>
              <a:rPr lang="en-US" baseline="0" dirty="0" smtClean="0"/>
              <a:t> it.  If you want to know, I can tell you the best practice later after the talk.  The short answer is to just use Anaconda on Linux or Mac, and stay away from Windows before the Linux in Windows is shipped.</a:t>
            </a:r>
          </a:p>
          <a:p>
            <a:endParaRPr lang="en-US" baseline="0" dirty="0" smtClean="0"/>
          </a:p>
          <a:p>
            <a:r>
              <a:rPr lang="en-US" baseline="0" dirty="0" smtClean="0"/>
              <a:t>The much more important things here is to know how to characterize if your system is suitable for Cython.  If you are architecting something new, and you know later you’ll need speed, what you should do is to segregate the performance hot spot.  If you are successful at it, you can expect 10x speed-up by converting the hot spot to Cython.  As long as you make the API clear, later you can replace it with C and further improve the performance.</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27</a:t>
            </a:fld>
            <a:endParaRPr lang="en-US"/>
          </a:p>
        </p:txBody>
      </p:sp>
    </p:spTree>
    <p:extLst>
      <p:ext uri="{BB962C8B-B14F-4D97-AF65-F5344CB8AC3E}">
        <p14:creationId xmlns:p14="http://schemas.microsoft.com/office/powerpoint/2010/main" val="1129435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leave this part, I use this final page to say a word on Boost.Python.  If you have a C++ system and want a Python interface, considering this tool.  If you are a C++ developer, most likely that you are already using boost.  Boost.Python is part of the library, and allows you to wrap everything between C++ and Python in two directions.  The only bad news is NumPy support is limited.  And in the next part, you’ll know why this is a bad news.</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28</a:t>
            </a:fld>
            <a:endParaRPr lang="en-US"/>
          </a:p>
        </p:txBody>
      </p:sp>
    </p:spTree>
    <p:extLst>
      <p:ext uri="{BB962C8B-B14F-4D97-AF65-F5344CB8AC3E}">
        <p14:creationId xmlns:p14="http://schemas.microsoft.com/office/powerpoint/2010/main" val="2033864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third technical</a:t>
            </a:r>
            <a:r>
              <a:rPr lang="en-US" baseline="0" dirty="0" smtClean="0"/>
              <a:t> part, I want to introduce NumPy.  NumPy is an old package, and has been the de facto foundation of most scientific Python tools.  The most important offering is its ndarray, which means N-dimensional array.  You can see it as a typed memory buffer.  It makes Python a wonderful platform for numerical calculations.  If you ever programmed in Fortran, you’ll know how convenient the Fortran arrays are.  Because of the arrays, some Fortran code can outperform C, because C lacks the facility and sometimes programmers don’t do a good job optimize the arrays by hands.</a:t>
            </a:r>
          </a:p>
          <a:p>
            <a:endParaRPr lang="en-US" baseline="0" dirty="0" smtClean="0"/>
          </a:p>
          <a:p>
            <a:r>
              <a:rPr lang="en-US" baseline="0" dirty="0" smtClean="0"/>
              <a:t>Array may be the most simple data structure.  But in this part, I’d like to show you how NumPy makes the manipulation beautiful.</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30</a:t>
            </a:fld>
            <a:endParaRPr lang="en-US"/>
          </a:p>
        </p:txBody>
      </p:sp>
    </p:spTree>
    <p:extLst>
      <p:ext uri="{BB962C8B-B14F-4D97-AF65-F5344CB8AC3E}">
        <p14:creationId xmlns:p14="http://schemas.microsoft.com/office/powerpoint/2010/main" val="17493983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 quickly show you how</a:t>
            </a:r>
            <a:r>
              <a:rPr lang="en-US" baseline="0" dirty="0" smtClean="0"/>
              <a:t> I use ndarray in my CFD calculation.  I need a lot of look-up tables that store cross-referenced data.  It’s not only useful in Python.  Cython support ndarray and allow zero-copy of the memory buffer, so that I can access the same data behind the arrays in both Python and C.</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31</a:t>
            </a:fld>
            <a:endParaRPr lang="en-US"/>
          </a:p>
        </p:txBody>
      </p:sp>
    </p:spTree>
    <p:extLst>
      <p:ext uri="{BB962C8B-B14F-4D97-AF65-F5344CB8AC3E}">
        <p14:creationId xmlns:p14="http://schemas.microsoft.com/office/powerpoint/2010/main" val="114859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creation.</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32</a:t>
            </a:fld>
            <a:endParaRPr lang="en-US"/>
          </a:p>
        </p:txBody>
      </p:sp>
    </p:spTree>
    <p:extLst>
      <p:ext uri="{BB962C8B-B14F-4D97-AF65-F5344CB8AC3E}">
        <p14:creationId xmlns:p14="http://schemas.microsoft.com/office/powerpoint/2010/main" val="66797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Computational</a:t>
            </a:r>
            <a:r>
              <a:rPr lang="en-US" baseline="0" dirty="0" smtClean="0"/>
              <a:t> science is the so-called third paradigm of science.  We are all familiar with the first two paradigms.  The first one, is experiment.  The second one, is theory.  This third one, is to use digital computers to obtain results that neither experiments nor theories can deliver.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theory, by conducting computational research, we can be more flexible than pure theory, and provide more detail than experiments along.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Obviously, programming skills are important to computational sciences. Today I want to start with CFD, computational fluid dynamics, to show you how to specialize programming in its applications, and how the skills are generalized and extended to other applications.  I will focus on aerospace, where CFD is critically important.</a:t>
            </a:r>
            <a:endParaRPr lang="en-US" dirty="0" smtClean="0"/>
          </a:p>
        </p:txBody>
      </p:sp>
      <p:sp>
        <p:nvSpPr>
          <p:cNvPr id="4" name="Slide Number Placeholder 3"/>
          <p:cNvSpPr>
            <a:spLocks noGrp="1"/>
          </p:cNvSpPr>
          <p:nvPr>
            <p:ph type="sldNum" sz="quarter" idx="10"/>
          </p:nvPr>
        </p:nvSpPr>
        <p:spPr/>
        <p:txBody>
          <a:bodyPr/>
          <a:lstStyle/>
          <a:p>
            <a:fld id="{CB793D86-D9D9-5240-8490-33891166C813}" type="slidenum">
              <a:rPr lang="en-US" smtClean="0"/>
              <a:t>4</a:t>
            </a:fld>
            <a:endParaRPr lang="en-US"/>
          </a:p>
        </p:txBody>
      </p:sp>
    </p:spTree>
    <p:extLst>
      <p:ext uri="{BB962C8B-B14F-4D97-AF65-F5344CB8AC3E}">
        <p14:creationId xmlns:p14="http://schemas.microsoft.com/office/powerpoint/2010/main" val="617867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everything’s in</a:t>
            </a:r>
            <a:r>
              <a:rPr lang="en-US" baseline="0" dirty="0" smtClean="0"/>
              <a:t> one dimension the world isn’t interesting at all.  NumPy allows us to reshape an array.  But it’s important to know that reshaping only changes the meta-data, not the array contents.  Therefore a reshaped array is just a “view” of the original array, with a different shape definition.  In addition to reshape, NumPy also provide two methods to turn the arrays back to 1D, or flattened.</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33</a:t>
            </a:fld>
            <a:endParaRPr lang="en-US"/>
          </a:p>
        </p:txBody>
      </p:sp>
    </p:spTree>
    <p:extLst>
      <p:ext uri="{BB962C8B-B14F-4D97-AF65-F5344CB8AC3E}">
        <p14:creationId xmlns:p14="http://schemas.microsoft.com/office/powerpoint/2010/main" val="32162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34</a:t>
            </a:fld>
            <a:endParaRPr lang="en-US"/>
          </a:p>
        </p:txBody>
      </p:sp>
    </p:spTree>
    <p:extLst>
      <p:ext uri="{BB962C8B-B14F-4D97-AF65-F5344CB8AC3E}">
        <p14:creationId xmlns:p14="http://schemas.microsoft.com/office/powerpoint/2010/main" val="1330159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 stacks</a:t>
            </a:r>
            <a:r>
              <a:rPr lang="en-US" baseline="0" dirty="0" smtClean="0"/>
              <a:t> along row (increasing column counts).</a:t>
            </a:r>
          </a:p>
          <a:p>
            <a:r>
              <a:rPr lang="en-US" baseline="0" dirty="0" smtClean="0"/>
              <a:t>Vertical stacks along column (increasing row counts).</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35</a:t>
            </a:fld>
            <a:endParaRPr lang="en-US"/>
          </a:p>
        </p:txBody>
      </p:sp>
    </p:spTree>
    <p:extLst>
      <p:ext uri="{BB962C8B-B14F-4D97-AF65-F5344CB8AC3E}">
        <p14:creationId xmlns:p14="http://schemas.microsoft.com/office/powerpoint/2010/main" val="1800283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of the work about SOLVCON is done using Python.  This is the website, and it uses Sphinx, which is also used to create the official Python documentation.</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39</a:t>
            </a:fld>
            <a:endParaRPr lang="en-US"/>
          </a:p>
        </p:txBody>
      </p:sp>
    </p:spTree>
    <p:extLst>
      <p:ext uri="{BB962C8B-B14F-4D97-AF65-F5344CB8AC3E}">
        <p14:creationId xmlns:p14="http://schemas.microsoft.com/office/powerpoint/2010/main" val="20765203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CFD Vision 2030 Study: A Path to Revolutionary Computational </a:t>
            </a:r>
            <a:r>
              <a:rPr lang="en-US" dirty="0" err="1" smtClean="0"/>
              <a:t>Aerosciences</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42</a:t>
            </a:fld>
            <a:endParaRPr lang="en-US"/>
          </a:p>
        </p:txBody>
      </p:sp>
    </p:spTree>
    <p:extLst>
      <p:ext uri="{BB962C8B-B14F-4D97-AF65-F5344CB8AC3E}">
        <p14:creationId xmlns:p14="http://schemas.microsoft.com/office/powerpoint/2010/main" val="1861809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r>
              <a:rPr lang="en-US" baseline="0" dirty="0" smtClean="0"/>
              <a:t>eeing is believing.  Experimenting is the final guard to prove or disprove our ideas.  Here I am showing shock waves.  They are important phenomena for flight.  Across a shock, the flow properties have abrupt change, and it is important to capture the location for shocks.  But here we don’t need to talk about any detail of the physics.  What we need to know is that it is very difficult to use theories to precisely predict the shock location.  The way it is usually done is to do experiments or CFD.</a:t>
            </a:r>
          </a:p>
          <a:p>
            <a:endParaRPr lang="en-US" baseline="0" dirty="0" smtClean="0"/>
          </a:p>
          <a:p>
            <a:r>
              <a:rPr lang="en-US" baseline="0" dirty="0" smtClean="0"/>
              <a:t>Seeing shock waves in realistic flows is difficult.  One technique we used in laboratory is the so-called Schlieren photography.  It visualizes the gradient of the density.  Because the abrupt change of shocks includes density, so this technique can successfully show the shocks.</a:t>
            </a:r>
          </a:p>
          <a:p>
            <a:endParaRPr lang="en-US" baseline="0" dirty="0" smtClean="0"/>
          </a:p>
          <a:p>
            <a:r>
              <a:rPr lang="en-US" baseline="0" dirty="0" smtClean="0"/>
              <a:t>But this technique is very old.  It was invented in 150 years ago, by a German scientist.  And it had stayed in laboratory for more than a century.  Only in recent years, by using the power of digital computers, we can write image processing software to help us to make Schlieren diagrams for vehicles in real flight.  Before this, we can only draw the Schlieren graphics for scaled model in a wind tunnel.</a:t>
            </a:r>
          </a:p>
          <a:p>
            <a:endParaRPr lang="en-US" baseline="0" dirty="0" smtClean="0"/>
          </a:p>
          <a:p>
            <a:r>
              <a:rPr lang="en-US" baseline="0" dirty="0" smtClean="0"/>
              <a:t>So here I give a simple demonstration that how difficult it is to do experiments, and how limited the approaches we have.</a:t>
            </a:r>
            <a:endParaRPr lang="en-US" dirty="0" smtClean="0"/>
          </a:p>
        </p:txBody>
      </p:sp>
      <p:sp>
        <p:nvSpPr>
          <p:cNvPr id="4" name="Slide Number Placeholder 3"/>
          <p:cNvSpPr>
            <a:spLocks noGrp="1"/>
          </p:cNvSpPr>
          <p:nvPr>
            <p:ph type="sldNum" sz="quarter" idx="10"/>
          </p:nvPr>
        </p:nvSpPr>
        <p:spPr/>
        <p:txBody>
          <a:bodyPr/>
          <a:lstStyle/>
          <a:p>
            <a:fld id="{CB793D86-D9D9-5240-8490-33891166C813}" type="slidenum">
              <a:rPr lang="en-US" smtClean="0"/>
              <a:t>5</a:t>
            </a:fld>
            <a:endParaRPr lang="en-US"/>
          </a:p>
        </p:txBody>
      </p:sp>
    </p:spTree>
    <p:extLst>
      <p:ext uri="{BB962C8B-B14F-4D97-AF65-F5344CB8AC3E}">
        <p14:creationId xmlns:p14="http://schemas.microsoft.com/office/powerpoint/2010/main" val="1378744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CFD helps us to see</a:t>
            </a:r>
            <a:r>
              <a:rPr lang="en-US" baseline="0" dirty="0" smtClean="0"/>
              <a:t> much more.  Once we can model the physics in a computer, we can show very detailed structure of the fluid flow, like this picture.  This is a pressure plots on the shocks and the plumes during the booster separation of a very strong rocket made by NASA. </a:t>
            </a:r>
            <a:r>
              <a:rPr lang="en-US" dirty="0" smtClean="0"/>
              <a:t>This big guy</a:t>
            </a:r>
            <a:r>
              <a:rPr lang="en-US" baseline="0" dirty="0" smtClean="0"/>
              <a:t> carries 3 times the payload of a space shuttle.  </a:t>
            </a:r>
          </a:p>
          <a:p>
            <a:endParaRPr lang="en-US" baseline="0" dirty="0" smtClean="0"/>
          </a:p>
          <a:p>
            <a:r>
              <a:rPr lang="en-US" baseline="0" dirty="0" smtClean="0"/>
              <a:t>We can see the fine structures in the fields.  But in addition to the colorful image, the most important thing is that by running 22,000 simulations like this, NASA uses CFD to fill the parametric space describing the booster separation event.  This is a huge budget save.  Imagine how much money it costs to fly this thing 22,000 times for doing experiments.  You wo</a:t>
            </a:r>
            <a:r>
              <a:rPr lang="fr-FR" baseline="0" dirty="0" smtClean="0"/>
              <a:t>n’</a:t>
            </a:r>
            <a:r>
              <a:rPr lang="en-US" baseline="0" dirty="0" smtClean="0"/>
              <a:t>t do it.</a:t>
            </a:r>
            <a:endParaRPr lang="en-US" dirty="0" smtClean="0"/>
          </a:p>
          <a:p>
            <a:endParaRPr lang="en-US" dirty="0" smtClean="0"/>
          </a:p>
          <a:p>
            <a:r>
              <a:rPr lang="en-US" dirty="0" smtClean="0"/>
              <a:t>But even</a:t>
            </a:r>
            <a:r>
              <a:rPr lang="en-US" baseline="0" dirty="0" smtClean="0"/>
              <a:t> in CFD it is quite costly.  This study took NASA 12.7 million CPU core-hours.  Although comparing to experiments it’s nothing, this is still a stunning number of computing power consumption.</a:t>
            </a:r>
            <a:endParaRPr lang="en-US" dirty="0" smtClean="0"/>
          </a:p>
        </p:txBody>
      </p:sp>
      <p:sp>
        <p:nvSpPr>
          <p:cNvPr id="4" name="Slide Number Placeholder 3"/>
          <p:cNvSpPr>
            <a:spLocks noGrp="1"/>
          </p:cNvSpPr>
          <p:nvPr>
            <p:ph type="sldNum" sz="quarter" idx="10"/>
          </p:nvPr>
        </p:nvSpPr>
        <p:spPr/>
        <p:txBody>
          <a:bodyPr/>
          <a:lstStyle/>
          <a:p>
            <a:fld id="{CB793D86-D9D9-5240-8490-33891166C813}" type="slidenum">
              <a:rPr lang="en-US" smtClean="0"/>
              <a:t>6</a:t>
            </a:fld>
            <a:endParaRPr lang="en-US"/>
          </a:p>
        </p:txBody>
      </p:sp>
    </p:spTree>
    <p:extLst>
      <p:ext uri="{BB962C8B-B14F-4D97-AF65-F5344CB8AC3E}">
        <p14:creationId xmlns:p14="http://schemas.microsoft.com/office/powerpoint/2010/main" val="1274548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enough physics.  Now I will talk about what does it take to develop a CFD solver?  In principle a CFD program is just a computer program.  And it has three critical parts.</a:t>
            </a:r>
          </a:p>
          <a:p>
            <a:endParaRPr lang="en-US" baseline="0" dirty="0" smtClean="0"/>
          </a:p>
          <a:p>
            <a:r>
              <a:rPr lang="en-US" baseline="0" dirty="0" smtClean="0"/>
              <a:t>The first one is the input processors.  People tend to think the numerical algorithms are the most important part.  I cannot say it is wrong, but first, we usually don’t use the term “algorithm”, but we call it “numerical methods”.  Second, it’s extremely sensitive to garbage input.  We need to do a lot of work to define the computing domain, the space that the flows exist, then we can satisfy the requirement of numerical methods.  We also need to make sure all the parameters are correct.  Usually the parameters take quite some calculation before we know the input values.  It is desirable if we can input both values and logic for a solver and its numerical methods.</a:t>
            </a:r>
          </a:p>
          <a:p>
            <a:endParaRPr lang="en-US" baseline="0" dirty="0" smtClean="0"/>
          </a:p>
          <a:p>
            <a:r>
              <a:rPr lang="en-US" baseline="0" dirty="0" smtClean="0"/>
              <a:t>The second part is the numerical method.  The numerical methods are implemented for the mathematical equations that define the physical processes.  Here for CFD we care about the conservation laws and the constitutive models employed.  And to gain speed there’s no way around distributed-memory parallel computing to achieve HPC.</a:t>
            </a:r>
          </a:p>
          <a:p>
            <a:endParaRPr lang="en-US" baseline="0" dirty="0" smtClean="0"/>
          </a:p>
          <a:p>
            <a:r>
              <a:rPr lang="en-US" baseline="0" dirty="0" smtClean="0"/>
              <a:t>Finally, the third part involves showing the results.  Most CFD codes output data sets for some visualizers in a post-processing phase.  If we take this approach, which is the usual case, we will consume a lot of disk space.  Of course it is not realistic to store 10TB per simulation, so people usually will reduce the resolution or output frequency.  It is not an ideal strategy.  So you can see we have serious challenges in this part too.</a:t>
            </a:r>
          </a:p>
          <a:p>
            <a:endParaRPr lang="en-US" baseline="0" dirty="0" smtClean="0"/>
          </a:p>
          <a:p>
            <a:r>
              <a:rPr lang="en-US" baseline="0" dirty="0" smtClean="0"/>
              <a:t>The pictures show two different ways to describe the computing domain.  The left one shows the unstructured mesh.  Unstructured mesh uses irregular-shaped elements, and can fit a complex body.  The right one is the structured mesh.  Structured mesh uses regular-shaped elements, but it has difficulty in fitting complex geometry.  But what you see here, is a use of adaptive refinement of the Cartesian mesh elements, so the stair casing effect is reduced to minimal.  Very clever.</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7</a:t>
            </a:fld>
            <a:endParaRPr lang="en-US"/>
          </a:p>
        </p:txBody>
      </p:sp>
    </p:spTree>
    <p:extLst>
      <p:ext uri="{BB962C8B-B14F-4D97-AF65-F5344CB8AC3E}">
        <p14:creationId xmlns:p14="http://schemas.microsoft.com/office/powerpoint/2010/main" val="112656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code tightly coupled</a:t>
            </a:r>
            <a:r>
              <a:rPr lang="en-US" baseline="0" dirty="0" smtClean="0"/>
              <a:t> with the simulation, there are other necessary component that a solver software needs to address.</a:t>
            </a:r>
          </a:p>
          <a:p>
            <a:endParaRPr lang="en-US" baseline="0" dirty="0" smtClean="0"/>
          </a:p>
          <a:p>
            <a:r>
              <a:rPr lang="en-US" baseline="0" dirty="0" smtClean="0"/>
              <a:t>The first thing is visualization and analysis.  We need to see the results that we simulate.  Later we’ll exhibit the the complexity embedded in the solver core.  Because of the complexity, most people choose to output data from the solver and then visualize in a post-processor.  This two-step approach successfully reduces the challenges in coding.  However, dumping all data to disks is very demanding to hardware.  If we can be smarter and do visualizing and analysis hand-in-hand with solving, we’ll have a big gain.</a:t>
            </a:r>
          </a:p>
          <a:p>
            <a:endParaRPr lang="en-US" baseline="0" dirty="0" smtClean="0"/>
          </a:p>
          <a:p>
            <a:r>
              <a:rPr lang="en-US" baseline="0" dirty="0" smtClean="0"/>
              <a:t>The second thing is automation.  For parametric studies it’s necessary to have some scripting capability.  A parametric study usually involves hundreds or thousands of runs.  Even if the solver doesn’t support scripting, we’ll need to write scripts to manage the input files of the solver software, and to provision the simulations.</a:t>
            </a:r>
          </a:p>
          <a:p>
            <a:endParaRPr lang="en-US" baseline="0" dirty="0" smtClean="0"/>
          </a:p>
          <a:p>
            <a:r>
              <a:rPr lang="en-US" baseline="0" dirty="0" smtClean="0"/>
              <a:t>The third thing is reproducibility.  Although it sounds like a basic requirement for any software, it’s not always true for a scientific code.  Ironically, a scientific code should be the most demanding for the correctness.  But given the complexity of the software and the involved knowledge, it won’t be hard to imagine why some codes only work on the developers’ computers.</a:t>
            </a:r>
          </a:p>
          <a:p>
            <a:endParaRPr lang="en-US" baseline="0" dirty="0" smtClean="0"/>
          </a:p>
          <a:p>
            <a:r>
              <a:rPr lang="en-US" baseline="0" dirty="0" smtClean="0"/>
              <a:t>In the following slides, I am going to show you a little bit about the complexity I am talking about.</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8</a:t>
            </a:fld>
            <a:endParaRPr lang="en-US"/>
          </a:p>
        </p:txBody>
      </p:sp>
    </p:spTree>
    <p:extLst>
      <p:ext uri="{BB962C8B-B14F-4D97-AF65-F5344CB8AC3E}">
        <p14:creationId xmlns:p14="http://schemas.microsoft.com/office/powerpoint/2010/main" val="20180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 pictures I showed before</a:t>
            </a:r>
            <a:r>
              <a:rPr lang="en-US" baseline="0" dirty="0" smtClean="0"/>
              <a:t> are the solutions of the so-called Euler equations.  The Euler equations are the governing equations of gas dynamics when we don’t need to consider friction.  You think, wait, we don’t need to consider friction?  Yes.  When the flow speed is fast enough, friction is only effective in very limited regions.  In some cases we will consider friction, and then we need to solve the Navier-Stokes equations.  But in many practical cases, the Euler equations are grabbing our attention.</a:t>
            </a:r>
          </a:p>
          <a:p>
            <a:endParaRPr lang="en-US" baseline="0" dirty="0" smtClean="0"/>
          </a:p>
          <a:p>
            <a:r>
              <a:rPr lang="en-US" baseline="0" dirty="0" smtClean="0"/>
              <a:t>I won’t spend much time in this slide.  The only point I want to make here is that the Euler equations are hyperbolic partial differential equations.  So CFD is about solving hyperbolic partial differential equations efficiently.  And because the equations come from the fundamental conservation of physics quantities, we also call the equations “conservation laws”.</a:t>
            </a:r>
            <a:endParaRPr lang="en-US" dirty="0"/>
          </a:p>
        </p:txBody>
      </p:sp>
      <p:sp>
        <p:nvSpPr>
          <p:cNvPr id="4" name="Slide Number Placeholder 3"/>
          <p:cNvSpPr>
            <a:spLocks noGrp="1"/>
          </p:cNvSpPr>
          <p:nvPr>
            <p:ph type="sldNum" sz="quarter" idx="10"/>
          </p:nvPr>
        </p:nvSpPr>
        <p:spPr/>
        <p:txBody>
          <a:bodyPr/>
          <a:lstStyle/>
          <a:p>
            <a:fld id="{CB793D86-D9D9-5240-8490-33891166C813}" type="slidenum">
              <a:rPr lang="en-US" smtClean="0"/>
              <a:t>9</a:t>
            </a:fld>
            <a:endParaRPr lang="en-US"/>
          </a:p>
        </p:txBody>
      </p:sp>
    </p:spTree>
    <p:extLst>
      <p:ext uri="{BB962C8B-B14F-4D97-AF65-F5344CB8AC3E}">
        <p14:creationId xmlns:p14="http://schemas.microsoft.com/office/powerpoint/2010/main" val="11101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t>If you paid</a:t>
            </a:r>
            <a:r>
              <a:rPr lang="en-US" sz="1800" baseline="0" dirty="0" smtClean="0"/>
              <a:t> attention to the equation in the previous slide (well, I know I am asking for too much), you would notice that the equations are non-linear.  That is, the relation among the unknown variables are not linear.  They way the unknowns interact with each other in our equations result into shocks.  We’ve seen the shocks in the Schlieren pictures.  The shocks we are talking about are the same thing, but described by using mathematics.</a:t>
            </a:r>
          </a:p>
          <a:p>
            <a:endParaRPr lang="en-US" sz="1800" baseline="0" dirty="0" smtClean="0"/>
          </a:p>
          <a:p>
            <a:r>
              <a:rPr lang="en-US" sz="1800" baseline="0" dirty="0" smtClean="0"/>
              <a:t>It is critically important to treat shocks in CFD, or you simply cannot get a right answer.  There are many ways to do it, but here I am using a method that I believe is the best one for solving the non-linear problem.  Essentially, we don’t solve the differential equations but the space-time integral.  We just introduced the term “conservation laws”, right?  The differential equations are actually derived from the integral equations, where we apply the conservation.</a:t>
            </a:r>
          </a:p>
          <a:p>
            <a:endParaRPr lang="en-US" sz="1800" baseline="0" dirty="0" smtClean="0"/>
          </a:p>
          <a:p>
            <a:r>
              <a:rPr lang="en-US" sz="1800" baseline="0" dirty="0" smtClean="0"/>
              <a:t>The numerical method isn’t the subject of this talk so I am only giving a very rough introduction here.  If you are interested in it we can discuss it off-line.</a:t>
            </a:r>
            <a:endParaRPr lang="en-US" sz="1800" dirty="0"/>
          </a:p>
        </p:txBody>
      </p:sp>
      <p:sp>
        <p:nvSpPr>
          <p:cNvPr id="4" name="Slide Number Placeholder 3"/>
          <p:cNvSpPr>
            <a:spLocks noGrp="1"/>
          </p:cNvSpPr>
          <p:nvPr>
            <p:ph type="sldNum" sz="quarter" idx="10"/>
          </p:nvPr>
        </p:nvSpPr>
        <p:spPr/>
        <p:txBody>
          <a:bodyPr/>
          <a:lstStyle/>
          <a:p>
            <a:fld id="{CB793D86-D9D9-5240-8490-33891166C813}" type="slidenum">
              <a:rPr lang="en-US" smtClean="0"/>
              <a:t>10</a:t>
            </a:fld>
            <a:endParaRPr lang="en-US"/>
          </a:p>
        </p:txBody>
      </p:sp>
    </p:spTree>
    <p:extLst>
      <p:ext uri="{BB962C8B-B14F-4D97-AF65-F5344CB8AC3E}">
        <p14:creationId xmlns:p14="http://schemas.microsoft.com/office/powerpoint/2010/main" val="859441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A0FE2E-9A3A-914E-A635-79D6282D506C}" type="datetime1">
              <a:rPr lang="en-US" smtClean="0"/>
              <a:t>4/10/16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7971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87819"/>
          </a:xfr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1246909"/>
            <a:ext cx="7886700" cy="49300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C8134A-BFDE-5449-91CD-A845629DF507}" type="datetime1">
              <a:rPr lang="en-US" smtClean="0"/>
              <a:t>4/10/16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95489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36873" y="365125"/>
            <a:ext cx="978477"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6649605" cy="581183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8182E10-8F93-8C46-B435-ED740334D669}" type="datetime1">
              <a:rPr lang="en-US" smtClean="0"/>
              <a:t>4/10/16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25554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89123"/>
          </a:xfrm>
        </p:spPr>
        <p:txBody>
          <a:bodyPr/>
          <a:lstStyle/>
          <a:p>
            <a:r>
              <a:rPr lang="en-US" smtClean="0"/>
              <a:t>Click to edit Master title style</a:t>
            </a:r>
            <a:endParaRPr lang="en-US"/>
          </a:p>
        </p:txBody>
      </p:sp>
      <p:sp>
        <p:nvSpPr>
          <p:cNvPr id="3" name="Content Placeholder 2"/>
          <p:cNvSpPr>
            <a:spLocks noGrp="1"/>
          </p:cNvSpPr>
          <p:nvPr>
            <p:ph idx="1"/>
          </p:nvPr>
        </p:nvSpPr>
        <p:spPr>
          <a:xfrm>
            <a:off x="628650" y="1258646"/>
            <a:ext cx="7886700" cy="49183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975811-A490-9448-88D9-5F6AA69B1E4E}" type="datetime1">
              <a:rPr lang="en-US" smtClean="0"/>
              <a:t>4/10/16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951902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26963D-4A1B-934A-BBF4-94EBE0D7FA42}" type="datetime1">
              <a:rPr lang="en-US" smtClean="0"/>
              <a:t>4/10/16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25832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52474"/>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39273"/>
            <a:ext cx="3886200" cy="483769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1339273"/>
            <a:ext cx="3886200" cy="48376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4367A26-242C-254F-8602-4BCA4B3A9E6D}" type="datetime1">
              <a:rPr lang="en-US" smtClean="0"/>
              <a:t>4/10/16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65793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7"/>
            <a:ext cx="7886700" cy="650874"/>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8650" y="1016001"/>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629842" y="1839913"/>
            <a:ext cx="3868340" cy="43497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27958" y="1016001"/>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6" name="Content Placeholder 5"/>
          <p:cNvSpPr>
            <a:spLocks noGrp="1"/>
          </p:cNvSpPr>
          <p:nvPr>
            <p:ph sz="quarter" idx="4"/>
          </p:nvPr>
        </p:nvSpPr>
        <p:spPr>
          <a:xfrm>
            <a:off x="4629150" y="1839913"/>
            <a:ext cx="3887391" cy="43497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8A1D88C-6062-B448-A0DB-7DA443565BB4}" type="datetime1">
              <a:rPr lang="en-US" smtClean="0"/>
              <a:t>4/10/16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2537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15529"/>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231764-79FB-924E-A0E3-9112B90894D8}" type="datetime1">
              <a:rPr lang="en-US" smtClean="0"/>
              <a:t>4/10/16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55973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BF171F-757C-0D4A-8EC6-48D0608A2D11}" type="datetime1">
              <a:rPr lang="en-US" smtClean="0"/>
              <a:t>4/10/16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21955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190E90-058B-EB4F-B10E-9A07BB749A72}" type="datetime1">
              <a:rPr lang="en-US" smtClean="0"/>
              <a:t>4/10/16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16511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E0AF36-6FFA-E946-8C7F-8E656D640185}" type="datetime1">
              <a:rPr lang="en-US" smtClean="0"/>
              <a:t>4/10/16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26162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2EF4294-1359-E64F-B1DF-60569966DF1C}" type="datetime1">
              <a:rPr lang="en-US" smtClean="0"/>
              <a:t>4/10/16</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1436227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420.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Enjoy Unimportant Things</a:t>
            </a:r>
            <a:endParaRPr lang="en-US" sz="4800" dirty="0"/>
          </a:p>
        </p:txBody>
      </p:sp>
      <p:sp>
        <p:nvSpPr>
          <p:cNvPr id="3" name="Subtitle 2"/>
          <p:cNvSpPr>
            <a:spLocks noGrp="1"/>
          </p:cNvSpPr>
          <p:nvPr>
            <p:ph type="subTitle" idx="1"/>
          </p:nvPr>
        </p:nvSpPr>
        <p:spPr/>
        <p:txBody>
          <a:bodyPr/>
          <a:lstStyle/>
          <a:p>
            <a:r>
              <a:rPr lang="en-US" dirty="0" smtClean="0"/>
              <a:t>Yung-</a:t>
            </a:r>
            <a:r>
              <a:rPr lang="en-US" dirty="0"/>
              <a:t>Y</a:t>
            </a:r>
            <a:r>
              <a:rPr lang="en-US" dirty="0" smtClean="0"/>
              <a:t>u Chen</a:t>
            </a:r>
          </a:p>
          <a:p>
            <a:r>
              <a:rPr lang="en-US" dirty="0" smtClean="0"/>
              <a:t>2016/4/15</a:t>
            </a:r>
          </a:p>
          <a:p>
            <a:r>
              <a:rPr lang="en-US" dirty="0" smtClean="0"/>
              <a:t>Jobspace</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6812424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Solve</a:t>
            </a:r>
            <a:endParaRPr lang="en-US" dirty="0"/>
          </a:p>
        </p:txBody>
      </p:sp>
      <p:sp>
        <p:nvSpPr>
          <p:cNvPr id="3" name="Content Placeholder 2"/>
          <p:cNvSpPr>
            <a:spLocks noGrp="1"/>
          </p:cNvSpPr>
          <p:nvPr>
            <p:ph idx="1"/>
          </p:nvPr>
        </p:nvSpPr>
        <p:spPr/>
        <p:txBody>
          <a:bodyPr/>
          <a:lstStyle/>
          <a:p>
            <a:r>
              <a:rPr lang="en-US" dirty="0"/>
              <a:t>The embedded nonlinearity results into </a:t>
            </a:r>
            <a:r>
              <a:rPr lang="en-US" dirty="0" smtClean="0"/>
              <a:t>shocks.  Continuous solutions of the </a:t>
            </a:r>
            <a:r>
              <a:rPr lang="en-US" dirty="0"/>
              <a:t>differential equations do not </a:t>
            </a:r>
            <a:r>
              <a:rPr lang="en-US" dirty="0" smtClean="0"/>
              <a:t>exist</a:t>
            </a:r>
            <a:r>
              <a:rPr lang="en-US" dirty="0"/>
              <a:t>.</a:t>
            </a:r>
          </a:p>
          <a:p>
            <a:pPr lvl="1"/>
            <a:r>
              <a:rPr lang="en-US" dirty="0"/>
              <a:t>“The shocks manifest themselves mathematically as surfaces </a:t>
            </a:r>
            <a:r>
              <a:rPr lang="en-US" dirty="0" smtClean="0"/>
              <a:t>on which density ... </a:t>
            </a:r>
            <a:r>
              <a:rPr lang="en-US" dirty="0"/>
              <a:t>have </a:t>
            </a:r>
            <a:r>
              <a:rPr lang="en-US" dirty="0" smtClean="0"/>
              <a:t>discontinuity </a:t>
            </a:r>
            <a:r>
              <a:rPr lang="en-US" dirty="0"/>
              <a:t>... </a:t>
            </a:r>
            <a:r>
              <a:rPr lang="en-US" dirty="0" smtClean="0"/>
              <a:t>the </a:t>
            </a:r>
            <a:r>
              <a:rPr lang="en-US" dirty="0"/>
              <a:t>shock surfaces are in motion relative to the network of points in space-time used for the numerical work, and the differential equations and boundary conditions are non-linear</a:t>
            </a:r>
            <a:r>
              <a:rPr lang="en-US" dirty="0" smtClean="0"/>
              <a:t>.” Von Neumann and Richtmyer (1950) </a:t>
            </a:r>
            <a:r>
              <a:rPr lang="en-US" i="1" dirty="0" smtClean="0"/>
              <a:t>Journal of Applied Physics</a:t>
            </a:r>
            <a:r>
              <a:rPr lang="en-US" dirty="0" smtClean="0"/>
              <a:t> 21(3):232</a:t>
            </a:r>
            <a:r>
              <a:rPr lang="en-US" dirty="0"/>
              <a:t>–</a:t>
            </a:r>
            <a:r>
              <a:rPr lang="en-US" dirty="0" smtClean="0"/>
              <a:t>237</a:t>
            </a:r>
            <a:endParaRPr lang="en-US" dirty="0"/>
          </a:p>
          <a:p>
            <a:r>
              <a:rPr lang="en-US" dirty="0"/>
              <a:t>The space-time conservation element and solution element </a:t>
            </a:r>
            <a:r>
              <a:rPr lang="en-US" dirty="0" smtClean="0"/>
              <a:t>(CESE) method </a:t>
            </a:r>
            <a:r>
              <a:rPr lang="en-US" dirty="0"/>
              <a:t>solve the integral </a:t>
            </a:r>
            <a:r>
              <a:rPr lang="en-US" dirty="0" smtClean="0"/>
              <a:t>equations.</a:t>
            </a:r>
            <a:endParaRPr lang="en-US" dirty="0"/>
          </a:p>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10</a:t>
            </a:fld>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18409" y="3923183"/>
            <a:ext cx="5507182" cy="635344"/>
          </a:xfrm>
          <a:prstGeom prst="rect">
            <a:avLst/>
          </a:prstGeom>
        </p:spPr>
      </p:pic>
      <p:grpSp>
        <p:nvGrpSpPr>
          <p:cNvPr id="15" name="Group 14"/>
          <p:cNvGrpSpPr/>
          <p:nvPr/>
        </p:nvGrpSpPr>
        <p:grpSpPr>
          <a:xfrm>
            <a:off x="821679" y="4629906"/>
            <a:ext cx="4130260" cy="369332"/>
            <a:chOff x="1309254" y="4768098"/>
            <a:chExt cx="4130260" cy="369332"/>
          </a:xfrm>
        </p:grpSpPr>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9932" y="4798851"/>
              <a:ext cx="1849582" cy="307826"/>
            </a:xfrm>
            <a:prstGeom prst="rect">
              <a:avLst/>
            </a:prstGeom>
          </p:spPr>
        </p:pic>
        <p:sp>
          <p:nvSpPr>
            <p:cNvPr id="12" name="TextBox 11"/>
            <p:cNvSpPr txBox="1"/>
            <p:nvPr/>
          </p:nvSpPr>
          <p:spPr>
            <a:xfrm>
              <a:off x="1309254" y="4768098"/>
              <a:ext cx="2416431" cy="369332"/>
            </a:xfrm>
            <a:prstGeom prst="rect">
              <a:avLst/>
            </a:prstGeom>
            <a:noFill/>
          </p:spPr>
          <p:txBody>
            <a:bodyPr wrap="none" rtlCol="0">
              <a:spAutoFit/>
            </a:bodyPr>
            <a:lstStyle/>
            <a:p>
              <a:r>
                <a:rPr lang="en-US" dirty="0" smtClean="0"/>
                <a:t>Space-time coordinate: </a:t>
              </a:r>
              <a:endParaRPr lang="en-US" dirty="0"/>
            </a:p>
          </p:txBody>
        </p:sp>
      </p:grpSp>
      <p:grpSp>
        <p:nvGrpSpPr>
          <p:cNvPr id="14" name="Group 13"/>
          <p:cNvGrpSpPr/>
          <p:nvPr/>
        </p:nvGrpSpPr>
        <p:grpSpPr>
          <a:xfrm>
            <a:off x="821679" y="5070617"/>
            <a:ext cx="4303431" cy="379518"/>
            <a:chOff x="1309254" y="5187914"/>
            <a:chExt cx="4303431" cy="379518"/>
          </a:xfrm>
        </p:grpSpPr>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63003" y="5202110"/>
              <a:ext cx="2649682" cy="365322"/>
            </a:xfrm>
            <a:prstGeom prst="rect">
              <a:avLst/>
            </a:prstGeom>
          </p:spPr>
        </p:pic>
        <p:sp>
          <p:nvSpPr>
            <p:cNvPr id="13" name="TextBox 12"/>
            <p:cNvSpPr txBox="1"/>
            <p:nvPr/>
          </p:nvSpPr>
          <p:spPr>
            <a:xfrm>
              <a:off x="1309254" y="5187914"/>
              <a:ext cx="1749197" cy="369332"/>
            </a:xfrm>
            <a:prstGeom prst="rect">
              <a:avLst/>
            </a:prstGeom>
            <a:noFill/>
          </p:spPr>
          <p:txBody>
            <a:bodyPr wrap="none" rtlCol="0">
              <a:spAutoFit/>
            </a:bodyPr>
            <a:lstStyle/>
            <a:p>
              <a:r>
                <a:rPr lang="en-US" dirty="0" smtClean="0"/>
                <a:t>Space-time flux: </a:t>
              </a:r>
              <a:endParaRPr lang="en-US" dirty="0"/>
            </a:p>
          </p:txBody>
        </p:sp>
      </p:grpSp>
      <p:sp>
        <p:nvSpPr>
          <p:cNvPr id="16" name="TextBox 15"/>
          <p:cNvSpPr txBox="1"/>
          <p:nvPr/>
        </p:nvSpPr>
        <p:spPr>
          <a:xfrm>
            <a:off x="2358736" y="5459680"/>
            <a:ext cx="6156614" cy="369332"/>
          </a:xfrm>
          <a:prstGeom prst="rect">
            <a:avLst/>
          </a:prstGeom>
          <a:noFill/>
        </p:spPr>
        <p:txBody>
          <a:bodyPr wrap="square" rtlCol="0">
            <a:spAutoFit/>
          </a:bodyPr>
          <a:lstStyle/>
          <a:p>
            <a:r>
              <a:rPr lang="en-US" dirty="0"/>
              <a:t>Chang (1995) </a:t>
            </a:r>
            <a:r>
              <a:rPr lang="en-US" i="1" dirty="0"/>
              <a:t>Journal of Computational Physics</a:t>
            </a:r>
            <a:r>
              <a:rPr lang="en-US" dirty="0"/>
              <a:t> 119(2):</a:t>
            </a:r>
            <a:r>
              <a:rPr lang="en-US" dirty="0" smtClean="0"/>
              <a:t>295–324</a:t>
            </a:r>
            <a:endParaRPr lang="en-US" dirty="0"/>
          </a:p>
        </p:txBody>
      </p:sp>
    </p:spTree>
    <p:extLst>
      <p:ext uri="{BB962C8B-B14F-4D97-AF65-F5344CB8AC3E}">
        <p14:creationId xmlns:p14="http://schemas.microsoft.com/office/powerpoint/2010/main" val="936702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up Solvers</a:t>
            </a:r>
            <a:endParaRPr lang="en-US" dirty="0"/>
          </a:p>
        </p:txBody>
      </p:sp>
      <p:sp>
        <p:nvSpPr>
          <p:cNvPr id="3" name="Content Placeholder 2"/>
          <p:cNvSpPr>
            <a:spLocks noGrp="1"/>
          </p:cNvSpPr>
          <p:nvPr>
            <p:ph idx="1"/>
          </p:nvPr>
        </p:nvSpPr>
        <p:spPr/>
        <p:txBody>
          <a:bodyPr/>
          <a:lstStyle/>
          <a:p>
            <a:r>
              <a:rPr lang="en-US" dirty="0" smtClean="0"/>
              <a:t>We must hide the complexity of mathematics, or the code will be messy.</a:t>
            </a:r>
          </a:p>
          <a:p>
            <a:pPr lvl="1"/>
            <a:r>
              <a:rPr lang="en-US" dirty="0" smtClean="0"/>
              <a:t>Luckily, the CESE method </a:t>
            </a:r>
            <a:r>
              <a:rPr lang="en-US" dirty="0" smtClean="0"/>
              <a:t>can wrap </a:t>
            </a:r>
            <a:r>
              <a:rPr lang="en-US" dirty="0" smtClean="0"/>
              <a:t>the physical meanings in the Jacobian matrices of the quasi-linear form of the differential equations.</a:t>
            </a:r>
          </a:p>
          <a:p>
            <a:pPr lvl="1"/>
            <a:endParaRPr lang="en-US" dirty="0"/>
          </a:p>
          <a:p>
            <a:pPr lvl="1"/>
            <a:endParaRPr lang="en-US" dirty="0" smtClean="0"/>
          </a:p>
          <a:p>
            <a:pPr lvl="1"/>
            <a:endParaRPr lang="en-US" dirty="0" smtClean="0"/>
          </a:p>
          <a:p>
            <a:pPr lvl="1"/>
            <a:r>
              <a:rPr lang="en-US" dirty="0" smtClean="0"/>
              <a:t>This can handle any physical process governed by hyperbolic PDEs (aka conservation lays).</a:t>
            </a:r>
          </a:p>
          <a:p>
            <a:r>
              <a:rPr lang="en-US" dirty="0" smtClean="0"/>
              <a:t>I have incorporated solvers of gas dynamics, stress waves, and acoustics into a system: SOLVCON.</a:t>
            </a:r>
            <a:endParaRPr lang="en-US" dirty="0"/>
          </a:p>
          <a:p>
            <a:r>
              <a:rPr lang="en-US" dirty="0" smtClean="0"/>
              <a:t>The back bone is a nested-loop structure, which should be employed by all such </a:t>
            </a:r>
            <a:r>
              <a:rPr lang="en-US" dirty="0"/>
              <a:t>hyperbolic PDE </a:t>
            </a:r>
            <a:r>
              <a:rPr lang="en-US" dirty="0" smtClean="0"/>
              <a:t>solvers.</a:t>
            </a:r>
          </a:p>
          <a:p>
            <a:pPr lvl="1"/>
            <a:r>
              <a:rPr lang="en-US" dirty="0" smtClean="0"/>
              <a:t>But in most codes this structure isn’t resolved.  It is very difficult to maintain the codes.</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11</a:t>
            </a:fld>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10320" y="2526143"/>
            <a:ext cx="2389910" cy="682831"/>
          </a:xfrm>
          <a:prstGeom prst="rect">
            <a:avLst/>
          </a:prstGeom>
        </p:spPr>
      </p:pic>
      <p:grpSp>
        <p:nvGrpSpPr>
          <p:cNvPr id="11" name="Group 10"/>
          <p:cNvGrpSpPr/>
          <p:nvPr/>
        </p:nvGrpSpPr>
        <p:grpSpPr>
          <a:xfrm>
            <a:off x="4671261" y="2632461"/>
            <a:ext cx="2849531" cy="470197"/>
            <a:chOff x="3847410" y="4088046"/>
            <a:chExt cx="2849531" cy="470197"/>
          </a:xfrm>
        </p:grpSpPr>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93815" y="4088046"/>
              <a:ext cx="1403126" cy="470197"/>
            </a:xfrm>
            <a:prstGeom prst="rect">
              <a:avLst/>
            </a:prstGeom>
          </p:spPr>
        </p:pic>
        <p:sp>
          <p:nvSpPr>
            <p:cNvPr id="10" name="TextBox 9"/>
            <p:cNvSpPr txBox="1"/>
            <p:nvPr/>
          </p:nvSpPr>
          <p:spPr>
            <a:xfrm>
              <a:off x="3847410" y="4146337"/>
              <a:ext cx="1449179" cy="369332"/>
            </a:xfrm>
            <a:prstGeom prst="rect">
              <a:avLst/>
            </a:prstGeom>
            <a:noFill/>
          </p:spPr>
          <p:txBody>
            <a:bodyPr wrap="none" rtlCol="0">
              <a:spAutoFit/>
            </a:bodyPr>
            <a:lstStyle/>
            <a:p>
              <a:r>
                <a:rPr lang="en-US" dirty="0" smtClean="0"/>
                <a:t>The Jacobian</a:t>
              </a:r>
              <a:endParaRPr lang="en-US" dirty="0"/>
            </a:p>
          </p:txBody>
        </p:sp>
      </p:grpSp>
    </p:spTree>
    <p:extLst>
      <p:ext uri="{BB962C8B-B14F-4D97-AF65-F5344CB8AC3E}">
        <p14:creationId xmlns:p14="http://schemas.microsoft.com/office/powerpoint/2010/main" val="1420055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Build a Framework in Python</a:t>
            </a:r>
            <a:endParaRPr lang="en-US" dirty="0"/>
          </a:p>
        </p:txBody>
      </p:sp>
      <p:sp>
        <p:nvSpPr>
          <p:cNvPr id="7" name="Text Placeholder 6"/>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1445746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Nested-Loop Structure</a:t>
            </a:r>
            <a:endParaRPr lang="en-US" dirty="0"/>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4642207" y="1690689"/>
            <a:ext cx="4054984" cy="4585420"/>
          </a:xfrm>
        </p:spPr>
      </p:pic>
      <p:sp>
        <p:nvSpPr>
          <p:cNvPr id="4" name="Slide Number Placeholder 3"/>
          <p:cNvSpPr>
            <a:spLocks noGrp="1"/>
          </p:cNvSpPr>
          <p:nvPr>
            <p:ph type="sldNum" sz="quarter" idx="12"/>
          </p:nvPr>
        </p:nvSpPr>
        <p:spPr/>
        <p:txBody>
          <a:bodyPr/>
          <a:lstStyle/>
          <a:p>
            <a:fld id="{6113E31D-E2AB-40D1-8B51-AFA5AFEF393A}" type="slidenum">
              <a:rPr lang="en-US" smtClean="0"/>
              <a:t>13</a:t>
            </a:fld>
            <a:endParaRPr lang="en-US" dirty="0"/>
          </a:p>
        </p:txBody>
      </p:sp>
      <p:sp>
        <p:nvSpPr>
          <p:cNvPr id="7" name="Content Placeholder 6"/>
          <p:cNvSpPr>
            <a:spLocks noGrp="1"/>
          </p:cNvSpPr>
          <p:nvPr>
            <p:ph sz="half" idx="1"/>
          </p:nvPr>
        </p:nvSpPr>
        <p:spPr/>
        <p:txBody>
          <a:bodyPr/>
          <a:lstStyle/>
          <a:p>
            <a:r>
              <a:rPr lang="en-US" dirty="0" smtClean="0"/>
              <a:t>An </a:t>
            </a:r>
            <a:r>
              <a:rPr lang="en-US" dirty="0"/>
              <a:t>outer loop controls time-marching: how the simulation steps forward in time.</a:t>
            </a:r>
          </a:p>
          <a:p>
            <a:r>
              <a:rPr lang="en-US" dirty="0"/>
              <a:t>Inside the temporal loop, the solver sweeps over the mesh data structure in multiple phases.  I call each of the phases a spatial loop</a:t>
            </a:r>
            <a:r>
              <a:rPr lang="en-US" dirty="0" smtClean="0"/>
              <a:t>.</a:t>
            </a:r>
          </a:p>
          <a:p>
            <a:r>
              <a:rPr lang="en-US" dirty="0" smtClean="0"/>
              <a:t>This is incarnated in a package called SOLVCON.</a:t>
            </a:r>
            <a:endParaRPr lang="en-US" dirty="0"/>
          </a:p>
        </p:txBody>
      </p:sp>
    </p:spTree>
    <p:extLst>
      <p:ext uri="{BB962C8B-B14F-4D97-AF65-F5344CB8AC3E}">
        <p14:creationId xmlns:p14="http://schemas.microsoft.com/office/powerpoint/2010/main" val="18303063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This is How Python Comes into Play</a:t>
            </a:r>
            <a:endParaRPr lang="en-US" dirty="0"/>
          </a:p>
        </p:txBody>
      </p:sp>
      <p:sp>
        <p:nvSpPr>
          <p:cNvPr id="7" name="Content Placeholder 6"/>
          <p:cNvSpPr>
            <a:spLocks noGrp="1"/>
          </p:cNvSpPr>
          <p:nvPr>
            <p:ph idx="1"/>
          </p:nvPr>
        </p:nvSpPr>
        <p:spPr/>
        <p:txBody>
          <a:bodyPr/>
          <a:lstStyle/>
          <a:p>
            <a:r>
              <a:rPr lang="en-US" dirty="0" smtClean="0"/>
              <a:t>Designing a framework calls for high-level concepts, which are easily materialized in high-level languages.</a:t>
            </a:r>
          </a:p>
          <a:p>
            <a:r>
              <a:rPr lang="en-US" dirty="0" smtClean="0"/>
              <a:t>The current architecture</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14</a:t>
            </a:fld>
            <a:endParaRPr lang="en-US" dirty="0"/>
          </a:p>
        </p:txBody>
      </p:sp>
      <p:grpSp>
        <p:nvGrpSpPr>
          <p:cNvPr id="11" name="Group 10"/>
          <p:cNvGrpSpPr/>
          <p:nvPr/>
        </p:nvGrpSpPr>
        <p:grpSpPr>
          <a:xfrm>
            <a:off x="765022" y="2431040"/>
            <a:ext cx="8268583" cy="4107873"/>
            <a:chOff x="765022" y="2431040"/>
            <a:chExt cx="8268583" cy="4107873"/>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5022" y="2431040"/>
              <a:ext cx="7613956" cy="4107873"/>
            </a:xfrm>
            <a:prstGeom prst="rect">
              <a:avLst/>
            </a:prstGeom>
          </p:spPr>
        </p:pic>
        <p:sp>
          <p:nvSpPr>
            <p:cNvPr id="9" name="Oval 8"/>
            <p:cNvSpPr/>
            <p:nvPr/>
          </p:nvSpPr>
          <p:spPr>
            <a:xfrm>
              <a:off x="1610591" y="4281056"/>
              <a:ext cx="6348845" cy="852054"/>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TextBox 9"/>
            <p:cNvSpPr txBox="1"/>
            <p:nvPr/>
          </p:nvSpPr>
          <p:spPr>
            <a:xfrm>
              <a:off x="7959436" y="4245418"/>
              <a:ext cx="1074169" cy="923330"/>
            </a:xfrm>
            <a:prstGeom prst="rect">
              <a:avLst/>
            </a:prstGeom>
            <a:noFill/>
          </p:spPr>
          <p:txBody>
            <a:bodyPr wrap="square" rtlCol="0">
              <a:spAutoFit/>
            </a:bodyPr>
            <a:lstStyle/>
            <a:p>
              <a:r>
                <a:rPr lang="en-US" dirty="0" smtClean="0">
                  <a:solidFill>
                    <a:srgbClr val="FF0000"/>
                  </a:solidFill>
                </a:rPr>
                <a:t>Nested-loop structure</a:t>
              </a:r>
            </a:p>
          </p:txBody>
        </p:sp>
      </p:grpSp>
      <p:grpSp>
        <p:nvGrpSpPr>
          <p:cNvPr id="13" name="Group 12"/>
          <p:cNvGrpSpPr/>
          <p:nvPr/>
        </p:nvGrpSpPr>
        <p:grpSpPr>
          <a:xfrm>
            <a:off x="3636579" y="1845598"/>
            <a:ext cx="4878771" cy="646331"/>
            <a:chOff x="3636579" y="1845598"/>
            <a:chExt cx="4878771" cy="646331"/>
          </a:xfrm>
        </p:grpSpPr>
        <p:sp>
          <p:nvSpPr>
            <p:cNvPr id="2" name="TextBox 1"/>
            <p:cNvSpPr txBox="1"/>
            <p:nvPr/>
          </p:nvSpPr>
          <p:spPr>
            <a:xfrm>
              <a:off x="6021526" y="1845598"/>
              <a:ext cx="2493824" cy="646331"/>
            </a:xfrm>
            <a:prstGeom prst="rect">
              <a:avLst/>
            </a:prstGeom>
            <a:noFill/>
          </p:spPr>
          <p:txBody>
            <a:bodyPr wrap="none" rtlCol="0">
              <a:spAutoFit/>
            </a:bodyPr>
            <a:lstStyle/>
            <a:p>
              <a:pPr marL="285750" indent="-285750">
                <a:buFont typeface="Arial" charset="0"/>
                <a:buChar char="•"/>
              </a:pPr>
              <a:r>
                <a:rPr lang="en-US" dirty="0" smtClean="0"/>
                <a:t>Good structure.</a:t>
              </a:r>
            </a:p>
            <a:p>
              <a:pPr marL="285750" indent="-285750">
                <a:buFont typeface="Arial" charset="0"/>
                <a:buChar char="•"/>
              </a:pPr>
              <a:r>
                <a:rPr lang="en-US" dirty="0" smtClean="0"/>
                <a:t>Utmost performance.</a:t>
              </a:r>
              <a:endParaRPr lang="en-US" dirty="0"/>
            </a:p>
          </p:txBody>
        </p:sp>
        <p:cxnSp>
          <p:nvCxnSpPr>
            <p:cNvPr id="12" name="Straight Arrow Connector 11"/>
            <p:cNvCxnSpPr/>
            <p:nvPr/>
          </p:nvCxnSpPr>
          <p:spPr>
            <a:xfrm>
              <a:off x="3636579" y="2146815"/>
              <a:ext cx="23849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36270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Segregation, Segregation, Segregation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15</a:t>
            </a:fld>
            <a:endParaRPr lang="en-US" dirty="0"/>
          </a:p>
        </p:txBody>
      </p:sp>
      <p:grpSp>
        <p:nvGrpSpPr>
          <p:cNvPr id="11" name="Group 10"/>
          <p:cNvGrpSpPr/>
          <p:nvPr/>
        </p:nvGrpSpPr>
        <p:grpSpPr>
          <a:xfrm>
            <a:off x="264930" y="2042818"/>
            <a:ext cx="8398202" cy="3824796"/>
            <a:chOff x="458894" y="2079763"/>
            <a:chExt cx="8398202" cy="3824796"/>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8894" y="2079763"/>
              <a:ext cx="2099524" cy="375753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58418" y="2079763"/>
              <a:ext cx="2094501" cy="307706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52919" y="2079763"/>
              <a:ext cx="2105016" cy="320086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757935" y="2079763"/>
              <a:ext cx="2099161" cy="3824796"/>
            </a:xfrm>
            <a:prstGeom prst="rect">
              <a:avLst/>
            </a:prstGeom>
          </p:spPr>
        </p:pic>
      </p:grpSp>
      <p:grpSp>
        <p:nvGrpSpPr>
          <p:cNvPr id="29" name="Group 28"/>
          <p:cNvGrpSpPr/>
          <p:nvPr/>
        </p:nvGrpSpPr>
        <p:grpSpPr>
          <a:xfrm>
            <a:off x="3472873" y="5525089"/>
            <a:ext cx="4091709" cy="919008"/>
            <a:chOff x="3472873" y="5525089"/>
            <a:chExt cx="4091709" cy="919008"/>
          </a:xfrm>
        </p:grpSpPr>
        <p:pic>
          <p:nvPicPr>
            <p:cNvPr id="15" name="Picture 1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472873" y="5608624"/>
              <a:ext cx="3192699" cy="835473"/>
            </a:xfrm>
            <a:prstGeom prst="rect">
              <a:avLst/>
            </a:prstGeom>
          </p:spPr>
        </p:pic>
        <p:sp>
          <p:nvSpPr>
            <p:cNvPr id="19" name="Oval 18"/>
            <p:cNvSpPr/>
            <p:nvPr/>
          </p:nvSpPr>
          <p:spPr>
            <a:xfrm>
              <a:off x="6616649" y="5525089"/>
              <a:ext cx="947933" cy="432527"/>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1" name="Straight Arrow Connector 20"/>
            <p:cNvCxnSpPr>
              <a:stCxn id="19" idx="2"/>
            </p:cNvCxnSpPr>
            <p:nvPr/>
          </p:nvCxnSpPr>
          <p:spPr>
            <a:xfrm flipH="1">
              <a:off x="6313105" y="5741353"/>
              <a:ext cx="30354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180685" y="1054249"/>
            <a:ext cx="2060007" cy="1421096"/>
            <a:chOff x="180685" y="1054249"/>
            <a:chExt cx="2060007" cy="1421096"/>
          </a:xfrm>
        </p:grpSpPr>
        <p:pic>
          <p:nvPicPr>
            <p:cNvPr id="14" name="Picture 1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58894" y="1054249"/>
              <a:ext cx="1781798" cy="846795"/>
            </a:xfrm>
            <a:prstGeom prst="rect">
              <a:avLst/>
            </a:prstGeom>
          </p:spPr>
        </p:pic>
        <p:sp>
          <p:nvSpPr>
            <p:cNvPr id="18" name="Oval 17"/>
            <p:cNvSpPr/>
            <p:nvPr/>
          </p:nvSpPr>
          <p:spPr>
            <a:xfrm>
              <a:off x="180685" y="2042818"/>
              <a:ext cx="895929" cy="432527"/>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2" name="Straight Arrow Connector 21"/>
            <p:cNvCxnSpPr>
              <a:stCxn id="18" idx="6"/>
            </p:cNvCxnSpPr>
            <p:nvPr/>
          </p:nvCxnSpPr>
          <p:spPr>
            <a:xfrm flipV="1">
              <a:off x="1076614" y="1901044"/>
              <a:ext cx="0" cy="358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3355989" y="1053124"/>
            <a:ext cx="5159361" cy="923330"/>
          </a:xfrm>
          <a:prstGeom prst="rect">
            <a:avLst/>
          </a:prstGeom>
          <a:noFill/>
        </p:spPr>
        <p:txBody>
          <a:bodyPr wrap="none" rtlCol="0">
            <a:spAutoFit/>
          </a:bodyPr>
          <a:lstStyle/>
          <a:p>
            <a:pPr marL="285750" indent="-285750">
              <a:buFont typeface="Arial" charset="0"/>
              <a:buChar char="•"/>
            </a:pPr>
            <a:r>
              <a:rPr lang="en-US" dirty="0" smtClean="0"/>
              <a:t>This is part of a number-crunching kernel</a:t>
            </a:r>
          </a:p>
          <a:p>
            <a:pPr marL="285750" indent="-285750">
              <a:buFont typeface="Arial" charset="0"/>
              <a:buChar char="•"/>
            </a:pPr>
            <a:r>
              <a:rPr lang="en-US" dirty="0" smtClean="0"/>
              <a:t>It is well-organized</a:t>
            </a:r>
          </a:p>
          <a:p>
            <a:pPr marL="285750" indent="-285750">
              <a:buFont typeface="Arial" charset="0"/>
              <a:buChar char="•"/>
            </a:pPr>
            <a:r>
              <a:rPr lang="en-US" dirty="0" smtClean="0"/>
              <a:t>Imagine 3000 lines like this with little convention</a:t>
            </a:r>
            <a:endParaRPr lang="en-US" dirty="0"/>
          </a:p>
        </p:txBody>
      </p:sp>
    </p:spTree>
    <p:extLst>
      <p:ext uri="{BB962C8B-B14F-4D97-AF65-F5344CB8AC3E}">
        <p14:creationId xmlns:p14="http://schemas.microsoft.com/office/powerpoint/2010/main" val="1674299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No Clock Should Be Wasted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41737" y="1086003"/>
            <a:ext cx="6667301" cy="5238594"/>
          </a:xfrm>
        </p:spPr>
      </p:pic>
      <p:sp>
        <p:nvSpPr>
          <p:cNvPr id="4" name="Slide Number Placeholder 3"/>
          <p:cNvSpPr>
            <a:spLocks noGrp="1"/>
          </p:cNvSpPr>
          <p:nvPr>
            <p:ph type="sldNum" sz="quarter" idx="12"/>
          </p:nvPr>
        </p:nvSpPr>
        <p:spPr/>
        <p:txBody>
          <a:bodyPr/>
          <a:lstStyle/>
          <a:p>
            <a:fld id="{6113E31D-E2AB-40D1-8B51-AFA5AFEF393A}" type="slidenum">
              <a:rPr lang="en-US" smtClean="0"/>
              <a:t>16</a:t>
            </a:fld>
            <a:endParaRPr lang="en-US" dirty="0"/>
          </a:p>
        </p:txBody>
      </p:sp>
      <p:sp>
        <p:nvSpPr>
          <p:cNvPr id="12" name="Oval 11"/>
          <p:cNvSpPr/>
          <p:nvPr/>
        </p:nvSpPr>
        <p:spPr>
          <a:xfrm>
            <a:off x="5157535" y="2261545"/>
            <a:ext cx="461818" cy="432527"/>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TextBox 12"/>
          <p:cNvSpPr txBox="1"/>
          <p:nvPr/>
        </p:nvSpPr>
        <p:spPr>
          <a:xfrm>
            <a:off x="6563054" y="1565710"/>
            <a:ext cx="2309978" cy="3970318"/>
          </a:xfrm>
          <a:prstGeom prst="rect">
            <a:avLst/>
          </a:prstGeom>
          <a:noFill/>
        </p:spPr>
        <p:txBody>
          <a:bodyPr wrap="square" rtlCol="0">
            <a:spAutoFit/>
          </a:bodyPr>
          <a:lstStyle/>
          <a:p>
            <a:pPr marL="285750" indent="-285750">
              <a:buFont typeface="Arial" charset="0"/>
              <a:buChar char="•"/>
            </a:pPr>
            <a:r>
              <a:rPr lang="en-US" dirty="0" smtClean="0"/>
              <a:t>66 million elements</a:t>
            </a:r>
          </a:p>
          <a:p>
            <a:pPr marL="285750" indent="-285750">
              <a:buFont typeface="Arial" charset="0"/>
              <a:buChar char="•"/>
            </a:pPr>
            <a:r>
              <a:rPr lang="en-US" dirty="0"/>
              <a:t>53 hours</a:t>
            </a:r>
          </a:p>
          <a:p>
            <a:pPr marL="285750" indent="-285750">
              <a:buFont typeface="Arial" charset="0"/>
              <a:buChar char="•"/>
            </a:pPr>
            <a:r>
              <a:rPr lang="en-US" dirty="0" smtClean="0"/>
              <a:t>66 slave nodes (quad-core)</a:t>
            </a:r>
          </a:p>
          <a:p>
            <a:pPr marL="285750" indent="-285750">
              <a:buFont typeface="Arial" charset="0"/>
              <a:buChar char="•"/>
            </a:pPr>
            <a:r>
              <a:rPr lang="en-US" dirty="0" smtClean="0"/>
              <a:t>264 cores</a:t>
            </a:r>
          </a:p>
          <a:p>
            <a:pPr marL="285750" indent="-285750">
              <a:buFont typeface="Arial" charset="0"/>
              <a:buChar char="•"/>
            </a:pPr>
            <a:r>
              <a:rPr lang="en-US" dirty="0" smtClean="0"/>
              <a:t>13992 core-hours</a:t>
            </a:r>
          </a:p>
          <a:p>
            <a:pPr marL="285750" indent="-285750">
              <a:buFont typeface="Arial" charset="0"/>
              <a:buChar char="•"/>
            </a:pPr>
            <a:endParaRPr lang="en-US" dirty="0"/>
          </a:p>
          <a:p>
            <a:r>
              <a:rPr lang="en-US" dirty="0"/>
              <a:t>Run this on </a:t>
            </a:r>
            <a:r>
              <a:rPr lang="en-US" dirty="0" smtClean="0"/>
              <a:t>EC2 </a:t>
            </a:r>
            <a:r>
              <a:rPr lang="en-US" dirty="0"/>
              <a:t>could cost USD 3</a:t>
            </a:r>
            <a:r>
              <a:rPr lang="en-US" dirty="0" smtClean="0"/>
              <a:t>00 to 1,000</a:t>
            </a:r>
            <a:r>
              <a:rPr lang="en-US" dirty="0"/>
              <a:t>.</a:t>
            </a:r>
          </a:p>
          <a:p>
            <a:endParaRPr lang="en-US" dirty="0"/>
          </a:p>
          <a:p>
            <a:r>
              <a:rPr lang="en-US" dirty="0"/>
              <a:t>When you need this much computing power, you want no waste</a:t>
            </a:r>
            <a:r>
              <a:rPr lang="en-US" dirty="0" smtClean="0"/>
              <a:t>.</a:t>
            </a:r>
            <a:endParaRPr lang="en-US" dirty="0"/>
          </a:p>
        </p:txBody>
      </p:sp>
      <p:cxnSp>
        <p:nvCxnSpPr>
          <p:cNvPr id="14" name="Straight Arrow Connector 13"/>
          <p:cNvCxnSpPr/>
          <p:nvPr/>
        </p:nvCxnSpPr>
        <p:spPr>
          <a:xfrm flipV="1">
            <a:off x="5619353" y="2458065"/>
            <a:ext cx="1046918" cy="197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237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Loops Executed on Remote Slaves</a:t>
            </a:r>
            <a:endParaRPr lang="en-US" dirty="0"/>
          </a:p>
        </p:txBody>
      </p:sp>
      <p:sp>
        <p:nvSpPr>
          <p:cNvPr id="3" name="Content Placeholder 2"/>
          <p:cNvSpPr>
            <a:spLocks noGrp="1"/>
          </p:cNvSpPr>
          <p:nvPr>
            <p:ph idx="1"/>
          </p:nvPr>
        </p:nvSpPr>
        <p:spPr>
          <a:xfrm>
            <a:off x="628650" y="4187244"/>
            <a:ext cx="7886700" cy="1989719"/>
          </a:xfrm>
        </p:spPr>
        <p:txBody>
          <a:bodyPr/>
          <a:lstStyle/>
          <a:p>
            <a:r>
              <a:rPr lang="en-US" dirty="0" smtClean="0"/>
              <a:t>In slave nodes SOLVCON defines a class </a:t>
            </a:r>
            <a:r>
              <a:rPr lang="en-US" dirty="0" err="1" smtClean="0"/>
              <a:t>MeshSolver</a:t>
            </a:r>
            <a:r>
              <a:rPr lang="en-US" dirty="0" smtClean="0"/>
              <a:t> to implement spatial loops.</a:t>
            </a:r>
          </a:p>
          <a:p>
            <a:pPr lvl="1"/>
            <a:r>
              <a:rPr lang="en-US" dirty="0" smtClean="0"/>
              <a:t>It is the number-crunching work horse on the slave nodes.</a:t>
            </a:r>
          </a:p>
          <a:p>
            <a:r>
              <a:rPr lang="en-US" dirty="0" smtClean="0"/>
              <a:t>The case-solver distinction serves two purposes:</a:t>
            </a:r>
          </a:p>
          <a:p>
            <a:pPr marL="685800" lvl="1" indent="-342900">
              <a:buFont typeface="+mj-lt"/>
              <a:buAutoNum type="arabicPeriod"/>
            </a:pPr>
            <a:r>
              <a:rPr lang="en-US" dirty="0" smtClean="0"/>
              <a:t>Segregate the numerical code (in solver) from the control code (in case).</a:t>
            </a:r>
          </a:p>
          <a:p>
            <a:pPr marL="685800" lvl="1" indent="-342900">
              <a:buFont typeface="+mj-lt"/>
              <a:buAutoNum type="arabicPeriod"/>
            </a:pPr>
            <a:r>
              <a:rPr lang="en-US" dirty="0" smtClean="0"/>
              <a:t>Implement remote execution.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17</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51269" y="1206233"/>
            <a:ext cx="5192731" cy="2981012"/>
          </a:xfrm>
          <a:prstGeom prst="rect">
            <a:avLst/>
          </a:prstGeom>
        </p:spPr>
      </p:pic>
      <p:pic>
        <p:nvPicPr>
          <p:cNvPr id="7" name="Content Placeholder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20606" y="942764"/>
            <a:ext cx="935421" cy="1057784"/>
          </a:xfrm>
          <a:prstGeom prst="rect">
            <a:avLst/>
          </a:prstGeom>
        </p:spPr>
      </p:pic>
      <p:sp>
        <p:nvSpPr>
          <p:cNvPr id="8" name="Rectangle 7"/>
          <p:cNvSpPr/>
          <p:nvPr/>
        </p:nvSpPr>
        <p:spPr>
          <a:xfrm>
            <a:off x="5686097" y="2165131"/>
            <a:ext cx="546538" cy="1996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628650" y="1206232"/>
            <a:ext cx="3322619" cy="298101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dirty="0" smtClean="0"/>
              <a:t>Parallel computing is hard.</a:t>
            </a:r>
          </a:p>
          <a:p>
            <a:r>
              <a:rPr lang="en-US" dirty="0" smtClean="0"/>
              <a:t>Parallel computing on multiple servers is harder.</a:t>
            </a:r>
          </a:p>
          <a:p>
            <a:r>
              <a:rPr lang="en-US" dirty="0" smtClean="0"/>
              <a:t>SOLVCON defines a class </a:t>
            </a:r>
            <a:r>
              <a:rPr lang="en-US" dirty="0" err="1" smtClean="0"/>
              <a:t>MeshCase</a:t>
            </a:r>
            <a:r>
              <a:rPr lang="en-US" dirty="0" smtClean="0"/>
              <a:t> to orchestrate the simulation in the control node.</a:t>
            </a:r>
          </a:p>
          <a:p>
            <a:pPr lvl="1"/>
            <a:r>
              <a:rPr lang="en-US" dirty="0" smtClean="0"/>
              <a:t>It mandates the basic nested-loop structure.</a:t>
            </a:r>
          </a:p>
        </p:txBody>
      </p:sp>
    </p:spTree>
    <p:extLst>
      <p:ext uri="{BB962C8B-B14F-4D97-AF65-F5344CB8AC3E}">
        <p14:creationId xmlns:p14="http://schemas.microsoft.com/office/powerpoint/2010/main" val="18527271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Execution</a:t>
            </a:r>
            <a:endParaRPr lang="en-US" dirty="0"/>
          </a:p>
        </p:txBody>
      </p:sp>
      <p:sp>
        <p:nvSpPr>
          <p:cNvPr id="3" name="Content Placeholder 2"/>
          <p:cNvSpPr>
            <a:spLocks noGrp="1"/>
          </p:cNvSpPr>
          <p:nvPr>
            <p:ph idx="1"/>
          </p:nvPr>
        </p:nvSpPr>
        <p:spPr/>
        <p:txBody>
          <a:bodyPr/>
          <a:lstStyle/>
          <a:p>
            <a:r>
              <a:rPr lang="en-US" dirty="0" smtClean="0"/>
              <a:t>The de facto infrastructure for massive parallelism is MPI (Message Passing Interface).</a:t>
            </a:r>
          </a:p>
          <a:p>
            <a:pPr lvl="1"/>
            <a:r>
              <a:rPr lang="en-US" dirty="0" smtClean="0"/>
              <a:t>MPICH, </a:t>
            </a:r>
            <a:r>
              <a:rPr lang="en-US" dirty="0" err="1" smtClean="0"/>
              <a:t>OpenMPI</a:t>
            </a:r>
            <a:r>
              <a:rPr lang="en-US" dirty="0" smtClean="0"/>
              <a:t>, MVAPICH (this supports RDMA), etc.</a:t>
            </a:r>
          </a:p>
          <a:p>
            <a:pPr lvl="1"/>
            <a:r>
              <a:rPr lang="en-US" dirty="0" smtClean="0"/>
              <a:t>In Python, the de facto wrapper is mpi4py.</a:t>
            </a:r>
          </a:p>
          <a:p>
            <a:r>
              <a:rPr lang="en-US" dirty="0" smtClean="0"/>
              <a:t>Python standard library package provides a simple RPC framework:</a:t>
            </a:r>
          </a:p>
          <a:p>
            <a:pPr lvl="1"/>
            <a:r>
              <a:rPr lang="en-US" dirty="0" smtClean="0"/>
              <a:t>In the slave node run the worker process:</a:t>
            </a:r>
          </a:p>
          <a:p>
            <a:pPr lvl="1"/>
            <a:endParaRPr lang="en-US" dirty="0"/>
          </a:p>
          <a:p>
            <a:pPr lvl="1"/>
            <a:endParaRPr lang="en-US" dirty="0" smtClean="0"/>
          </a:p>
          <a:p>
            <a:pPr lvl="1"/>
            <a:endParaRPr lang="en-US" dirty="0"/>
          </a:p>
          <a:p>
            <a:pPr lvl="1"/>
            <a:endParaRPr lang="en-US" dirty="0" smtClean="0"/>
          </a:p>
          <a:p>
            <a:pPr lvl="1"/>
            <a:r>
              <a:rPr lang="en-US" smtClean="0"/>
              <a:t>In the </a:t>
            </a:r>
            <a:r>
              <a:rPr lang="en-US" dirty="0" smtClean="0"/>
              <a:t>controller node run the commanding process:</a:t>
            </a:r>
          </a:p>
        </p:txBody>
      </p:sp>
      <p:sp>
        <p:nvSpPr>
          <p:cNvPr id="4" name="Slide Number Placeholder 3"/>
          <p:cNvSpPr>
            <a:spLocks noGrp="1"/>
          </p:cNvSpPr>
          <p:nvPr>
            <p:ph type="sldNum" sz="quarter" idx="12"/>
          </p:nvPr>
        </p:nvSpPr>
        <p:spPr/>
        <p:txBody>
          <a:bodyPr/>
          <a:lstStyle/>
          <a:p>
            <a:fld id="{6113E31D-E2AB-40D1-8B51-AFA5AFEF393A}" type="slidenum">
              <a:rPr lang="en-US" smtClean="0"/>
              <a:t>18</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8650" y="4655645"/>
            <a:ext cx="7112000" cy="8255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650" y="3152720"/>
            <a:ext cx="7721600" cy="1206500"/>
          </a:xfrm>
          <a:prstGeom prst="rect">
            <a:avLst/>
          </a:prstGeom>
        </p:spPr>
      </p:pic>
    </p:spTree>
    <p:extLst>
      <p:ext uri="{BB962C8B-B14F-4D97-AF65-F5344CB8AC3E}">
        <p14:creationId xmlns:p14="http://schemas.microsoft.com/office/powerpoint/2010/main" val="1157537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Implement as a Hybrid System</a:t>
            </a:r>
            <a:endParaRPr lang="en-US" dirty="0"/>
          </a:p>
        </p:txBody>
      </p:sp>
      <p:sp>
        <p:nvSpPr>
          <p:cNvPr id="7" name="Text Placeholder 6"/>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2043426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We Hold Jobspace</a:t>
            </a:r>
            <a:endParaRPr lang="en-US" dirty="0"/>
          </a:p>
        </p:txBody>
      </p:sp>
      <p:sp>
        <p:nvSpPr>
          <p:cNvPr id="3" name="Content Placeholder 2"/>
          <p:cNvSpPr>
            <a:spLocks noGrp="1"/>
          </p:cNvSpPr>
          <p:nvPr>
            <p:ph idx="1"/>
          </p:nvPr>
        </p:nvSpPr>
        <p:spPr/>
        <p:txBody>
          <a:bodyPr/>
          <a:lstStyle/>
          <a:p>
            <a:r>
              <a:rPr lang="en-US" dirty="0"/>
              <a:t>A</a:t>
            </a:r>
            <a:r>
              <a:rPr lang="en-US" dirty="0" smtClean="0"/>
              <a:t> community of</a:t>
            </a:r>
          </a:p>
          <a:p>
            <a:pPr lvl="1"/>
            <a:r>
              <a:rPr lang="en-US" dirty="0" smtClean="0"/>
              <a:t>Diversity.  We’ve prepared frontend technology and knowledge discovery after this kick-off meetup.  More topics are being conceived.  Attendees can enjoy a broad range of topics.</a:t>
            </a:r>
          </a:p>
          <a:p>
            <a:pPr lvl="1"/>
            <a:r>
              <a:rPr lang="en-US" dirty="0" smtClean="0"/>
              <a:t>Knowledge. We invite experienced speakers and work together for a quality talk in each meetup.</a:t>
            </a:r>
          </a:p>
          <a:p>
            <a:pPr lvl="1"/>
            <a:r>
              <a:rPr lang="en-US" dirty="0" smtClean="0"/>
              <a:t>Interaction.  We make the surroundings as comfortable as possible to bolster vibrant discussions.  We use the talk to gather people of matching interests.  We expect attendees to get as much from each other as from the speaker.</a:t>
            </a:r>
          </a:p>
          <a:p>
            <a:r>
              <a:rPr lang="en-US" dirty="0" smtClean="0"/>
              <a:t>We invest time and money for such a community.  Attendees only need to come and enjoy.</a:t>
            </a:r>
          </a:p>
          <a:p>
            <a:pPr lvl="1"/>
            <a:r>
              <a:rPr lang="en-US" dirty="0" smtClean="0"/>
              <a:t>We listen to you and make things happen.  You don’t need to be a volunteer.</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158811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Languages Involved</a:t>
            </a:r>
            <a:endParaRPr lang="en-US" dirty="0"/>
          </a:p>
        </p:txBody>
      </p:sp>
      <p:sp>
        <p:nvSpPr>
          <p:cNvPr id="3" name="Content Placeholder 2"/>
          <p:cNvSpPr>
            <a:spLocks noGrp="1"/>
          </p:cNvSpPr>
          <p:nvPr>
            <p:ph idx="1"/>
          </p:nvPr>
        </p:nvSpPr>
        <p:spPr>
          <a:xfrm>
            <a:off x="628650" y="1258646"/>
            <a:ext cx="7886700" cy="2259105"/>
          </a:xfrm>
          <a:ln w="19050">
            <a:solidFill>
              <a:srgbClr val="00B050"/>
            </a:solidFill>
          </a:ln>
        </p:spPr>
        <p:txBody>
          <a:bodyPr/>
          <a:lstStyle/>
          <a:p>
            <a:pPr marL="0" indent="0">
              <a:buNone/>
            </a:pPr>
            <a:r>
              <a:rPr lang="en-US" dirty="0" smtClean="0"/>
              <a:t>SOLVCON’s Top-Down Strategy</a:t>
            </a:r>
          </a:p>
          <a:p>
            <a:r>
              <a:rPr lang="en-US" dirty="0" smtClean="0"/>
              <a:t>Python: The framework</a:t>
            </a:r>
          </a:p>
          <a:p>
            <a:r>
              <a:rPr lang="en-US" dirty="0" smtClean="0"/>
              <a:t>C: The number cruncher</a:t>
            </a:r>
          </a:p>
          <a:p>
            <a:r>
              <a:rPr lang="en-US" dirty="0" smtClean="0"/>
              <a:t>Cython: Bridge Python and C</a:t>
            </a:r>
          </a:p>
          <a:p>
            <a:pPr lvl="1"/>
            <a:r>
              <a:rPr lang="en-US" dirty="0" smtClean="0"/>
              <a:t>ctypes is useful too, but Cython is more robust and versatile.</a:t>
            </a:r>
          </a:p>
          <a:p>
            <a:r>
              <a:rPr lang="en-US" dirty="0"/>
              <a:t>Data structures are defined in </a:t>
            </a:r>
            <a:r>
              <a:rPr lang="en-US" dirty="0" smtClean="0"/>
              <a:t>Python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20</a:t>
            </a:fld>
            <a:endParaRPr lang="en-US" dirty="0"/>
          </a:p>
        </p:txBody>
      </p:sp>
      <p:sp>
        <p:nvSpPr>
          <p:cNvPr id="5" name="Content Placeholder 2"/>
          <p:cNvSpPr txBox="1">
            <a:spLocks/>
          </p:cNvSpPr>
          <p:nvPr/>
        </p:nvSpPr>
        <p:spPr>
          <a:xfrm>
            <a:off x="628650" y="4163210"/>
            <a:ext cx="7886700" cy="199016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buFont typeface="Arial"/>
              <a:buNone/>
            </a:pPr>
            <a:r>
              <a:rPr lang="en-US" dirty="0" smtClean="0"/>
              <a:t>A Bottom-Up Strategy</a:t>
            </a:r>
          </a:p>
          <a:p>
            <a:r>
              <a:rPr lang="en-US" dirty="0" smtClean="0"/>
              <a:t>C++: Fast low-level code</a:t>
            </a:r>
          </a:p>
          <a:p>
            <a:r>
              <a:rPr lang="en-US" dirty="0" smtClean="0"/>
              <a:t>Boost.Python or similar: Selective exposure of the low-level API</a:t>
            </a:r>
          </a:p>
          <a:p>
            <a:r>
              <a:rPr lang="en-US" dirty="0" smtClean="0"/>
              <a:t>Python: Wrapper for scripting</a:t>
            </a:r>
          </a:p>
          <a:p>
            <a:r>
              <a:rPr lang="en-US" dirty="0" smtClean="0"/>
              <a:t>Data structures are defined in C++</a:t>
            </a:r>
            <a:endParaRPr lang="en-US" dirty="0"/>
          </a:p>
        </p:txBody>
      </p:sp>
    </p:spTree>
    <p:extLst>
      <p:ext uri="{BB962C8B-B14F-4D97-AF65-F5344CB8AC3E}">
        <p14:creationId xmlns:p14="http://schemas.microsoft.com/office/powerpoint/2010/main" val="1577235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Is the King for Speed</a:t>
            </a:r>
            <a:endParaRPr lang="en-US" dirty="0"/>
          </a:p>
        </p:txBody>
      </p:sp>
      <p:sp>
        <p:nvSpPr>
          <p:cNvPr id="3" name="Content Placeholder 2"/>
          <p:cNvSpPr>
            <a:spLocks noGrp="1"/>
          </p:cNvSpPr>
          <p:nvPr>
            <p:ph idx="1"/>
          </p:nvPr>
        </p:nvSpPr>
        <p:spPr>
          <a:xfrm>
            <a:off x="628650" y="1258646"/>
            <a:ext cx="7886700" cy="1997131"/>
          </a:xfrm>
        </p:spPr>
        <p:txBody>
          <a:bodyPr/>
          <a:lstStyle/>
          <a:p>
            <a:r>
              <a:rPr lang="en-US" dirty="0" smtClean="0"/>
              <a:t>System looks like Python, works like Python, but is C inside.</a:t>
            </a:r>
          </a:p>
          <a:p>
            <a:endParaRPr lang="en-US" dirty="0"/>
          </a:p>
          <a:p>
            <a:endParaRPr lang="en-US" dirty="0" smtClean="0"/>
          </a:p>
          <a:p>
            <a:r>
              <a:rPr lang="en-US" dirty="0" smtClean="0"/>
              <a:t>C is used inside the spatial loops for performance.</a:t>
            </a:r>
          </a:p>
          <a:p>
            <a:r>
              <a:rPr lang="en-US" dirty="0" smtClean="0"/>
              <a:t>I try to minimize API (function calls), and define it at the spatial loop</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718833"/>
            <a:ext cx="9144000" cy="557784"/>
          </a:xfrm>
          <a:prstGeom prst="rect">
            <a:avLst/>
          </a:prstGeom>
        </p:spPr>
      </p:pic>
      <p:grpSp>
        <p:nvGrpSpPr>
          <p:cNvPr id="35" name="Group 34"/>
          <p:cNvGrpSpPr/>
          <p:nvPr/>
        </p:nvGrpSpPr>
        <p:grpSpPr>
          <a:xfrm>
            <a:off x="5725254" y="3529296"/>
            <a:ext cx="2790096" cy="2157021"/>
            <a:chOff x="5021806" y="3381757"/>
            <a:chExt cx="2790096" cy="2157021"/>
          </a:xfrm>
        </p:grpSpPr>
        <p:sp>
          <p:nvSpPr>
            <p:cNvPr id="6" name="Rounded Rectangle 5"/>
            <p:cNvSpPr/>
            <p:nvPr/>
          </p:nvSpPr>
          <p:spPr>
            <a:xfrm>
              <a:off x="6457949" y="4019943"/>
              <a:ext cx="1353953" cy="298391"/>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First cell</a:t>
              </a:r>
              <a:endParaRPr lang="en-US" dirty="0"/>
            </a:p>
          </p:txBody>
        </p:sp>
        <p:sp>
          <p:nvSpPr>
            <p:cNvPr id="8" name="Rounded Rectangle 7"/>
            <p:cNvSpPr/>
            <p:nvPr/>
          </p:nvSpPr>
          <p:spPr>
            <a:xfrm>
              <a:off x="6457948" y="4460267"/>
              <a:ext cx="1353953" cy="298391"/>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Second cell</a:t>
              </a:r>
              <a:endParaRPr lang="en-US" dirty="0"/>
            </a:p>
          </p:txBody>
        </p:sp>
        <p:sp>
          <p:nvSpPr>
            <p:cNvPr id="9" name="Rounded Rectangle 8"/>
            <p:cNvSpPr/>
            <p:nvPr/>
          </p:nvSpPr>
          <p:spPr>
            <a:xfrm>
              <a:off x="6457948" y="5240386"/>
              <a:ext cx="1353953" cy="298391"/>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Last cell</a:t>
              </a:r>
              <a:endParaRPr lang="en-US" dirty="0"/>
            </a:p>
          </p:txBody>
        </p:sp>
        <p:sp>
          <p:nvSpPr>
            <p:cNvPr id="10" name="TextBox 9"/>
            <p:cNvSpPr txBox="1"/>
            <p:nvPr/>
          </p:nvSpPr>
          <p:spPr>
            <a:xfrm>
              <a:off x="7011211" y="4758658"/>
              <a:ext cx="247426" cy="477054"/>
            </a:xfrm>
            <a:prstGeom prst="rect">
              <a:avLst/>
            </a:prstGeom>
            <a:noFill/>
          </p:spPr>
          <p:txBody>
            <a:bodyPr wrap="square" rtlCol="0">
              <a:spAutoFit/>
            </a:bodyPr>
            <a:lstStyle/>
            <a:p>
              <a:pPr>
                <a:lnSpc>
                  <a:spcPts val="1000"/>
                </a:lnSpc>
              </a:pPr>
              <a:r>
                <a:rPr lang="en-US" dirty="0" smtClean="0"/>
                <a:t>.</a:t>
              </a:r>
            </a:p>
            <a:p>
              <a:pPr>
                <a:lnSpc>
                  <a:spcPts val="1000"/>
                </a:lnSpc>
              </a:pPr>
              <a:r>
                <a:rPr lang="en-US" dirty="0" smtClean="0"/>
                <a:t>.</a:t>
              </a:r>
            </a:p>
            <a:p>
              <a:pPr>
                <a:lnSpc>
                  <a:spcPts val="1000"/>
                </a:lnSpc>
              </a:pPr>
              <a:r>
                <a:rPr lang="en-US" dirty="0"/>
                <a:t>.</a:t>
              </a:r>
              <a:endParaRPr lang="en-US" dirty="0" smtClean="0"/>
            </a:p>
          </p:txBody>
        </p:sp>
        <p:sp>
          <p:nvSpPr>
            <p:cNvPr id="12" name="Rounded Rectangle 11"/>
            <p:cNvSpPr/>
            <p:nvPr/>
          </p:nvSpPr>
          <p:spPr>
            <a:xfrm>
              <a:off x="5299319" y="3381757"/>
              <a:ext cx="2512583" cy="298391"/>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a:t>
              </a:r>
              <a:r>
                <a:rPr lang="en-US" dirty="0" smtClean="0"/>
                <a:t>patial </a:t>
              </a:r>
              <a:r>
                <a:rPr lang="en-US" smtClean="0"/>
                <a:t>loop for gradient</a:t>
              </a:r>
              <a:endParaRPr lang="en-US" dirty="0"/>
            </a:p>
          </p:txBody>
        </p:sp>
        <p:cxnSp>
          <p:nvCxnSpPr>
            <p:cNvPr id="14" name="Straight Arrow Connector 13"/>
            <p:cNvCxnSpPr>
              <a:endCxn id="6" idx="0"/>
            </p:cNvCxnSpPr>
            <p:nvPr/>
          </p:nvCxnSpPr>
          <p:spPr>
            <a:xfrm>
              <a:off x="7134925" y="3680148"/>
              <a:ext cx="1" cy="339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2"/>
              <a:endCxn id="8" idx="0"/>
            </p:cNvCxnSpPr>
            <p:nvPr/>
          </p:nvCxnSpPr>
          <p:spPr>
            <a:xfrm flipH="1">
              <a:off x="7134925" y="4318334"/>
              <a:ext cx="1" cy="141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9" idx="2"/>
              <a:endCxn id="26" idx="2"/>
            </p:cNvCxnSpPr>
            <p:nvPr/>
          </p:nvCxnSpPr>
          <p:spPr>
            <a:xfrm rot="5400000" flipH="1">
              <a:off x="5845044" y="4248897"/>
              <a:ext cx="1058187" cy="1521575"/>
            </a:xfrm>
            <a:prstGeom prst="bentConnector3">
              <a:avLst>
                <a:gd name="adj1" fmla="val -2160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21806" y="3834259"/>
              <a:ext cx="1183087" cy="646331"/>
            </a:xfrm>
            <a:prstGeom prst="rect">
              <a:avLst/>
            </a:prstGeom>
            <a:noFill/>
          </p:spPr>
          <p:txBody>
            <a:bodyPr wrap="square" rtlCol="0">
              <a:spAutoFit/>
            </a:bodyPr>
            <a:lstStyle/>
            <a:p>
              <a:pPr algn="ctr"/>
              <a:r>
                <a:rPr lang="en-US" dirty="0" smtClean="0"/>
                <a:t>Return for next call</a:t>
              </a:r>
              <a:endParaRPr lang="en-US" dirty="0"/>
            </a:p>
          </p:txBody>
        </p:sp>
      </p:grpSp>
      <p:sp>
        <p:nvSpPr>
          <p:cNvPr id="37" name="Content Placeholder 2"/>
          <p:cNvSpPr txBox="1">
            <a:spLocks/>
          </p:cNvSpPr>
          <p:nvPr/>
        </p:nvSpPr>
        <p:spPr>
          <a:xfrm>
            <a:off x="628650" y="3252130"/>
            <a:ext cx="5134884" cy="3104221"/>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dirty="0" smtClean="0"/>
              <a:t>Inside a spatial loop, the C code iterates over all elements (cells) and calculates.</a:t>
            </a:r>
          </a:p>
          <a:p>
            <a:r>
              <a:rPr lang="en-US" dirty="0" smtClean="0"/>
              <a:t>Rule of thumb for HPC code.</a:t>
            </a:r>
          </a:p>
          <a:p>
            <a:pPr lvl="1"/>
            <a:r>
              <a:rPr lang="en-US" dirty="0" smtClean="0"/>
              <a:t>No function call.</a:t>
            </a:r>
          </a:p>
          <a:p>
            <a:pPr lvl="1"/>
            <a:r>
              <a:rPr lang="en-US" dirty="0" smtClean="0"/>
              <a:t>No branch statement (“if”).</a:t>
            </a:r>
          </a:p>
          <a:p>
            <a:pPr lvl="1"/>
            <a:r>
              <a:rPr lang="en-US" dirty="0" smtClean="0"/>
              <a:t>Minimal FPU usage.</a:t>
            </a:r>
          </a:p>
          <a:p>
            <a:r>
              <a:rPr lang="en-US" dirty="0" smtClean="0"/>
              <a:t>C++ may significantly simplify (shorten) the code, but</a:t>
            </a:r>
          </a:p>
          <a:p>
            <a:pPr lvl="1"/>
            <a:r>
              <a:rPr lang="en-US" dirty="0" smtClean="0"/>
              <a:t>C++11 came just recently.</a:t>
            </a:r>
          </a:p>
          <a:p>
            <a:pPr lvl="1"/>
            <a:r>
              <a:rPr lang="en-US" dirty="0" smtClean="0"/>
              <a:t>C is difficult enough for Fortran coders.</a:t>
            </a:r>
          </a:p>
        </p:txBody>
      </p:sp>
    </p:spTree>
    <p:extLst>
      <p:ext uri="{BB962C8B-B14F-4D97-AF65-F5344CB8AC3E}">
        <p14:creationId xmlns:p14="http://schemas.microsoft.com/office/powerpoint/2010/main" val="1396564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vs C</a:t>
            </a:r>
            <a:endParaRPr lang="en-US" dirty="0"/>
          </a:p>
        </p:txBody>
      </p:sp>
      <p:sp>
        <p:nvSpPr>
          <p:cNvPr id="10" name="Content Placeholder 9"/>
          <p:cNvSpPr>
            <a:spLocks noGrp="1"/>
          </p:cNvSpPr>
          <p:nvPr>
            <p:ph idx="1"/>
          </p:nvPr>
        </p:nvSpPr>
        <p:spPr>
          <a:xfrm>
            <a:off x="5058315" y="3765176"/>
            <a:ext cx="3457035" cy="1871831"/>
          </a:xfrm>
        </p:spPr>
        <p:txBody>
          <a:bodyPr/>
          <a:lstStyle/>
          <a:p>
            <a:r>
              <a:rPr lang="en-US" dirty="0" smtClean="0"/>
              <a:t>Python is </a:t>
            </a:r>
            <a:r>
              <a:rPr lang="en-US" dirty="0" smtClean="0">
                <a:solidFill>
                  <a:srgbClr val="FF0000"/>
                </a:solidFill>
              </a:rPr>
              <a:t>100x</a:t>
            </a:r>
            <a:r>
              <a:rPr lang="en-US" dirty="0" smtClean="0"/>
              <a:t> slower than C.</a:t>
            </a:r>
          </a:p>
          <a:p>
            <a:r>
              <a:rPr lang="en-US" dirty="0" smtClean="0"/>
              <a:t>Use Python if you don’t care about number-crunching speed.</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22</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92251" y="365126"/>
            <a:ext cx="5131398" cy="224800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0351" y="3111762"/>
            <a:ext cx="4937964" cy="3746238"/>
          </a:xfrm>
          <a:prstGeom prst="rect">
            <a:avLst/>
          </a:prstGeom>
        </p:spPr>
      </p:pic>
      <p:sp>
        <p:nvSpPr>
          <p:cNvPr id="8" name="TextBox 7"/>
          <p:cNvSpPr txBox="1"/>
          <p:nvPr/>
        </p:nvSpPr>
        <p:spPr>
          <a:xfrm>
            <a:off x="1925619" y="1552882"/>
            <a:ext cx="1966632" cy="646331"/>
          </a:xfrm>
          <a:prstGeom prst="rect">
            <a:avLst/>
          </a:prstGeom>
          <a:noFill/>
        </p:spPr>
        <p:txBody>
          <a:bodyPr wrap="square" rtlCol="0">
            <a:spAutoFit/>
          </a:bodyPr>
          <a:lstStyle/>
          <a:p>
            <a:pPr algn="r"/>
            <a:r>
              <a:rPr lang="en-US" dirty="0"/>
              <a:t>C version runs </a:t>
            </a:r>
            <a:r>
              <a:rPr lang="en-US"/>
              <a:t>51.4 </a:t>
            </a:r>
            <a:r>
              <a:rPr lang="en-US" smtClean="0"/>
              <a:t>milliseconds</a:t>
            </a:r>
            <a:endParaRPr lang="en-US" dirty="0"/>
          </a:p>
        </p:txBody>
      </p:sp>
      <p:sp>
        <p:nvSpPr>
          <p:cNvPr id="9" name="TextBox 8"/>
          <p:cNvSpPr txBox="1"/>
          <p:nvPr/>
        </p:nvSpPr>
        <p:spPr>
          <a:xfrm>
            <a:off x="0" y="2442515"/>
            <a:ext cx="2127997" cy="646331"/>
          </a:xfrm>
          <a:prstGeom prst="rect">
            <a:avLst/>
          </a:prstGeom>
          <a:noFill/>
        </p:spPr>
        <p:txBody>
          <a:bodyPr wrap="square" rtlCol="0">
            <a:spAutoFit/>
          </a:bodyPr>
          <a:lstStyle/>
          <a:p>
            <a:r>
              <a:rPr lang="en-US" smtClean="0"/>
              <a:t>Python </a:t>
            </a:r>
            <a:r>
              <a:rPr lang="en-US" dirty="0" smtClean="0"/>
              <a:t>version runs 5.74 seconds. </a:t>
            </a:r>
            <a:endParaRPr lang="en-US" dirty="0"/>
          </a:p>
        </p:txBody>
      </p:sp>
    </p:spTree>
    <p:extLst>
      <p:ext uri="{BB962C8B-B14F-4D97-AF65-F5344CB8AC3E}">
        <p14:creationId xmlns:p14="http://schemas.microsoft.com/office/powerpoint/2010/main" val="1296776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We Want Minimal C</a:t>
            </a:r>
            <a:endParaRPr lang="en-US" dirty="0"/>
          </a:p>
        </p:txBody>
      </p:sp>
      <p:sp>
        <p:nvSpPr>
          <p:cNvPr id="3" name="Content Placeholder 2"/>
          <p:cNvSpPr>
            <a:spLocks noGrp="1"/>
          </p:cNvSpPr>
          <p:nvPr>
            <p:ph idx="1"/>
          </p:nvPr>
        </p:nvSpPr>
        <p:spPr/>
        <p:txBody>
          <a:bodyPr/>
          <a:lstStyle/>
          <a:p>
            <a:r>
              <a:rPr lang="en-US" dirty="0" smtClean="0"/>
              <a:t>C code isn’t easy to maintain!</a:t>
            </a:r>
          </a:p>
          <a:p>
            <a:pPr lvl="1"/>
            <a:r>
              <a:rPr lang="en-US" dirty="0" smtClean="0"/>
              <a:t>C++ code is even more difficult to maintain.</a:t>
            </a:r>
          </a:p>
          <a:p>
            <a:r>
              <a:rPr lang="en-US" dirty="0" smtClean="0"/>
              <a:t>C should be only used in spatial loops.</a:t>
            </a:r>
          </a:p>
          <a:p>
            <a:pPr lvl="1"/>
            <a:r>
              <a:rPr lang="en-US" dirty="0" smtClean="0"/>
              <a:t>Those loops take more than 99% of the total computing time.  No compromise of performance.</a:t>
            </a:r>
          </a:p>
          <a:p>
            <a:r>
              <a:rPr lang="en-US" dirty="0" smtClean="0"/>
              <a:t>Cython is the best tool to combine the two worlds.</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23</a:t>
            </a:fld>
            <a:endParaRPr lang="en-US" dirty="0"/>
          </a:p>
        </p:txBody>
      </p:sp>
      <p:grpSp>
        <p:nvGrpSpPr>
          <p:cNvPr id="28" name="Group 27"/>
          <p:cNvGrpSpPr/>
          <p:nvPr/>
        </p:nvGrpSpPr>
        <p:grpSpPr>
          <a:xfrm>
            <a:off x="1409252" y="3259169"/>
            <a:ext cx="6325496" cy="3102461"/>
            <a:chOff x="1409252" y="3259169"/>
            <a:chExt cx="6325496" cy="3102461"/>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09252" y="3259169"/>
              <a:ext cx="6325496" cy="2675975"/>
            </a:xfrm>
            <a:prstGeom prst="rect">
              <a:avLst/>
            </a:prstGeom>
          </p:spPr>
        </p:pic>
        <p:sp>
          <p:nvSpPr>
            <p:cNvPr id="6" name="Rectangle 5"/>
            <p:cNvSpPr/>
            <p:nvPr/>
          </p:nvSpPr>
          <p:spPr>
            <a:xfrm>
              <a:off x="2803046" y="3864840"/>
              <a:ext cx="833037" cy="2338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p:cNvCxnSpPr>
              <a:stCxn id="6" idx="0"/>
              <a:endCxn id="10" idx="3"/>
            </p:cNvCxnSpPr>
            <p:nvPr/>
          </p:nvCxnSpPr>
          <p:spPr>
            <a:xfrm rot="5400000" flipH="1" flipV="1">
              <a:off x="4628255" y="2035146"/>
              <a:ext cx="421005" cy="3238385"/>
            </a:xfrm>
            <a:prstGeom prst="bentConnector4">
              <a:avLst>
                <a:gd name="adj1" fmla="val 28068"/>
                <a:gd name="adj2" fmla="val 10705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13816" y="3259169"/>
              <a:ext cx="2144134" cy="369332"/>
            </a:xfrm>
            <a:prstGeom prst="rect">
              <a:avLst/>
            </a:prstGeom>
            <a:noFill/>
          </p:spPr>
          <p:txBody>
            <a:bodyPr wrap="square" rtlCol="0">
              <a:spAutoFit/>
            </a:bodyPr>
            <a:lstStyle/>
            <a:p>
              <a:pPr algn="r"/>
              <a:r>
                <a:rPr lang="en-US" dirty="0" smtClean="0">
                  <a:solidFill>
                    <a:srgbClr val="FF0000"/>
                  </a:solidFill>
                </a:rPr>
                <a:t>This is our C function</a:t>
              </a:r>
              <a:endParaRPr lang="en-US" dirty="0">
                <a:solidFill>
                  <a:srgbClr val="FF0000"/>
                </a:solidFill>
              </a:endParaRPr>
            </a:p>
          </p:txBody>
        </p:sp>
        <p:sp>
          <p:nvSpPr>
            <p:cNvPr id="17" name="Rectangle 16"/>
            <p:cNvSpPr/>
            <p:nvPr/>
          </p:nvSpPr>
          <p:spPr>
            <a:xfrm>
              <a:off x="2266956" y="5469523"/>
              <a:ext cx="833037" cy="2338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Elbow Connector 17"/>
            <p:cNvCxnSpPr>
              <a:stCxn id="17" idx="1"/>
              <a:endCxn id="21" idx="1"/>
            </p:cNvCxnSpPr>
            <p:nvPr/>
          </p:nvCxnSpPr>
          <p:spPr>
            <a:xfrm rot="10800000" flipH="1" flipV="1">
              <a:off x="2266956" y="5586434"/>
              <a:ext cx="952608" cy="590529"/>
            </a:xfrm>
            <a:prstGeom prst="bentConnector3">
              <a:avLst>
                <a:gd name="adj1" fmla="val -2399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219564" y="5992298"/>
              <a:ext cx="1921755" cy="369332"/>
            </a:xfrm>
            <a:prstGeom prst="rect">
              <a:avLst/>
            </a:prstGeom>
            <a:noFill/>
          </p:spPr>
          <p:txBody>
            <a:bodyPr wrap="square" rtlCol="0">
              <a:spAutoFit/>
            </a:bodyPr>
            <a:lstStyle/>
            <a:p>
              <a:r>
                <a:rPr lang="en-US" dirty="0" smtClean="0">
                  <a:solidFill>
                    <a:srgbClr val="FF0000"/>
                  </a:solidFill>
                </a:rPr>
                <a:t>Call our </a:t>
              </a:r>
              <a:r>
                <a:rPr lang="en-US" smtClean="0">
                  <a:solidFill>
                    <a:srgbClr val="FF0000"/>
                  </a:solidFill>
                </a:rPr>
                <a:t>C function</a:t>
              </a:r>
              <a:endParaRPr lang="en-US" dirty="0">
                <a:solidFill>
                  <a:srgbClr val="FF0000"/>
                </a:solidFill>
              </a:endParaRPr>
            </a:p>
          </p:txBody>
        </p:sp>
      </p:grpSp>
    </p:spTree>
    <p:extLst>
      <p:ext uri="{BB962C8B-B14F-4D97-AF65-F5344CB8AC3E}">
        <p14:creationId xmlns:p14="http://schemas.microsoft.com/office/powerpoint/2010/main" val="24040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Cython Performance </a:t>
            </a:r>
            <a:r>
              <a:rPr lang="en-US" dirty="0" smtClean="0"/>
              <a:t>Is Good</a:t>
            </a:r>
            <a:endParaRPr lang="en-US" dirty="0"/>
          </a:p>
        </p:txBody>
      </p:sp>
      <p:sp>
        <p:nvSpPr>
          <p:cNvPr id="3" name="Content Placeholder 2"/>
          <p:cNvSpPr>
            <a:spLocks noGrp="1"/>
          </p:cNvSpPr>
          <p:nvPr>
            <p:ph idx="1"/>
          </p:nvPr>
        </p:nvSpPr>
        <p:spPr/>
        <p:txBody>
          <a:bodyPr>
            <a:normAutofit lnSpcReduction="10000"/>
          </a:bodyPr>
          <a:lstStyle/>
          <a:p>
            <a:r>
              <a:rPr lang="en-US" dirty="0" smtClean="0"/>
              <a:t>For time-consuming </a:t>
            </a:r>
            <a:r>
              <a:rPr lang="en-US" dirty="0" smtClean="0"/>
              <a:t>code</a:t>
            </a:r>
            <a:r>
              <a:rPr lang="en-US" dirty="0" smtClean="0"/>
              <a:t>, Cython may be a good choice.</a:t>
            </a:r>
          </a:p>
          <a:p>
            <a:r>
              <a:rPr lang="en-US" dirty="0" smtClean="0"/>
              <a:t>Trick 1: type variables.  Trick 2: direct indexing.</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139 milliseconds (C 51.4 milliseconds): Just 2.7 times slower than C.</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55463" y="2039904"/>
            <a:ext cx="6433073" cy="3329955"/>
          </a:xfrm>
          <a:prstGeom prst="rect">
            <a:avLst/>
          </a:prstGeom>
        </p:spPr>
      </p:pic>
    </p:spTree>
    <p:extLst>
      <p:ext uri="{BB962C8B-B14F-4D97-AF65-F5344CB8AC3E}">
        <p14:creationId xmlns:p14="http://schemas.microsoft.com/office/powerpoint/2010/main" val="92174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Classes in Cython</a:t>
            </a:r>
            <a:endParaRPr lang="en-US" dirty="0"/>
          </a:p>
        </p:txBody>
      </p:sp>
      <p:sp>
        <p:nvSpPr>
          <p:cNvPr id="3" name="Content Placeholder 2"/>
          <p:cNvSpPr>
            <a:spLocks noGrp="1"/>
          </p:cNvSpPr>
          <p:nvPr>
            <p:ph idx="1"/>
          </p:nvPr>
        </p:nvSpPr>
        <p:spPr/>
        <p:txBody>
          <a:bodyPr/>
          <a:lstStyle/>
          <a:p>
            <a:r>
              <a:rPr lang="en-US" dirty="0" smtClean="0"/>
              <a:t>Easier OO in the hybrid system.</a:t>
            </a:r>
          </a:p>
        </p:txBody>
      </p:sp>
      <p:sp>
        <p:nvSpPr>
          <p:cNvPr id="4" name="Slide Number Placeholder 3"/>
          <p:cNvSpPr>
            <a:spLocks noGrp="1"/>
          </p:cNvSpPr>
          <p:nvPr>
            <p:ph type="sldNum" sz="quarter" idx="12"/>
          </p:nvPr>
        </p:nvSpPr>
        <p:spPr/>
        <p:txBody>
          <a:bodyPr/>
          <a:lstStyle/>
          <a:p>
            <a:fld id="{6113E31D-E2AB-40D1-8B51-AFA5AFEF393A}" type="slidenum">
              <a:rPr lang="en-US" smtClean="0"/>
              <a:t>25</a:t>
            </a:fld>
            <a:endParaRPr lang="en-US" dirty="0"/>
          </a:p>
        </p:txBody>
      </p:sp>
      <p:grpSp>
        <p:nvGrpSpPr>
          <p:cNvPr id="11" name="Group 10"/>
          <p:cNvGrpSpPr/>
          <p:nvPr/>
        </p:nvGrpSpPr>
        <p:grpSpPr>
          <a:xfrm>
            <a:off x="5608096" y="1258646"/>
            <a:ext cx="2907254" cy="1227498"/>
            <a:chOff x="5516504" y="631253"/>
            <a:chExt cx="2907254" cy="1227498"/>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97292" y="1000585"/>
              <a:ext cx="2726466" cy="858166"/>
            </a:xfrm>
            <a:prstGeom prst="rect">
              <a:avLst/>
            </a:prstGeom>
          </p:spPr>
        </p:pic>
        <p:sp>
          <p:nvSpPr>
            <p:cNvPr id="10" name="TextBox 9"/>
            <p:cNvSpPr txBox="1"/>
            <p:nvPr/>
          </p:nvSpPr>
          <p:spPr>
            <a:xfrm>
              <a:off x="5516504" y="631253"/>
              <a:ext cx="1699708" cy="369332"/>
            </a:xfrm>
            <a:prstGeom prst="rect">
              <a:avLst/>
            </a:prstGeom>
            <a:noFill/>
          </p:spPr>
          <p:txBody>
            <a:bodyPr wrap="square" rtlCol="0">
              <a:spAutoFit/>
            </a:bodyPr>
            <a:lstStyle/>
            <a:p>
              <a:pPr algn="r"/>
              <a:r>
                <a:rPr lang="en-US" smtClean="0"/>
                <a:t>Declare C fields </a:t>
              </a:r>
              <a:endParaRPr lang="en-US"/>
            </a:p>
          </p:txBody>
        </p:sp>
      </p:grpSp>
      <p:grpSp>
        <p:nvGrpSpPr>
          <p:cNvPr id="5" name="Group 4"/>
          <p:cNvGrpSpPr/>
          <p:nvPr/>
        </p:nvGrpSpPr>
        <p:grpSpPr>
          <a:xfrm>
            <a:off x="628650" y="2458856"/>
            <a:ext cx="4865445" cy="3897495"/>
            <a:chOff x="628650" y="2458856"/>
            <a:chExt cx="4865445" cy="3897495"/>
          </a:xfrm>
        </p:grpSpPr>
        <p:grpSp>
          <p:nvGrpSpPr>
            <p:cNvPr id="13" name="Group 12"/>
            <p:cNvGrpSpPr/>
            <p:nvPr/>
          </p:nvGrpSpPr>
          <p:grpSpPr>
            <a:xfrm>
              <a:off x="628650" y="2458856"/>
              <a:ext cx="4865445" cy="3897495"/>
              <a:chOff x="628650" y="2454211"/>
              <a:chExt cx="4865445" cy="3897495"/>
            </a:xfrm>
          </p:grpSpPr>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650" y="2454211"/>
                <a:ext cx="4865445" cy="3897495"/>
              </a:xfrm>
              <a:prstGeom prst="rect">
                <a:avLst/>
              </a:prstGeom>
            </p:spPr>
          </p:pic>
          <p:sp>
            <p:nvSpPr>
              <p:cNvPr id="12" name="TextBox 11"/>
              <p:cNvSpPr txBox="1"/>
              <p:nvPr/>
            </p:nvSpPr>
            <p:spPr>
              <a:xfrm>
                <a:off x="3911227" y="2454211"/>
                <a:ext cx="1407758" cy="646331"/>
              </a:xfrm>
              <a:prstGeom prst="rect">
                <a:avLst/>
              </a:prstGeom>
              <a:noFill/>
            </p:spPr>
            <p:txBody>
              <a:bodyPr wrap="square" rtlCol="0">
                <a:spAutoFit/>
              </a:bodyPr>
              <a:lstStyle/>
              <a:p>
                <a:r>
                  <a:rPr lang="en-US" smtClean="0"/>
                  <a:t>Define classy wrapper</a:t>
                </a:r>
                <a:endParaRPr lang="en-US"/>
              </a:p>
            </p:txBody>
          </p:sp>
        </p:grpSp>
        <p:sp>
          <p:nvSpPr>
            <p:cNvPr id="14" name="Rectangle 13"/>
            <p:cNvSpPr/>
            <p:nvPr/>
          </p:nvSpPr>
          <p:spPr>
            <a:xfrm>
              <a:off x="1472540" y="3105186"/>
              <a:ext cx="688769" cy="1961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89972" y="2458856"/>
              <a:ext cx="392563" cy="2012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50405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 struct</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26</a:t>
            </a:fld>
            <a:endParaRPr lang="en-US" dirty="0"/>
          </a:p>
        </p:txBody>
      </p:sp>
      <p:sp>
        <p:nvSpPr>
          <p:cNvPr id="7" name="Content Placeholder 6"/>
          <p:cNvSpPr>
            <a:spLocks noGrp="1"/>
          </p:cNvSpPr>
          <p:nvPr>
            <p:ph idx="1"/>
          </p:nvPr>
        </p:nvSpPr>
        <p:spPr/>
        <p:txBody>
          <a:bodyPr/>
          <a:lstStyle/>
          <a:p>
            <a:r>
              <a:rPr lang="en-US" dirty="0" smtClean="0"/>
              <a:t>Define C struct</a:t>
            </a:r>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smtClean="0"/>
          </a:p>
          <a:p>
            <a:r>
              <a:rPr lang="en-US" dirty="0" smtClean="0"/>
              <a:t>Use it in Cython/Python</a:t>
            </a:r>
            <a:endParaRPr lang="en-US" dirty="0"/>
          </a:p>
        </p:txBody>
      </p:sp>
      <p:pic>
        <p:nvPicPr>
          <p:cNvPr id="8" name="Content Placeholder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93054" y="4562140"/>
            <a:ext cx="4922296" cy="161482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91379" y="1618168"/>
            <a:ext cx="6223971" cy="2782367"/>
          </a:xfrm>
          <a:prstGeom prst="rect">
            <a:avLst/>
          </a:prstGeom>
        </p:spPr>
      </p:pic>
    </p:spTree>
    <p:extLst>
      <p:ext uri="{BB962C8B-B14F-4D97-AF65-F5344CB8AC3E}">
        <p14:creationId xmlns:p14="http://schemas.microsoft.com/office/powerpoint/2010/main" val="5453116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Cython</a:t>
            </a:r>
            <a:endParaRPr lang="en-US" dirty="0"/>
          </a:p>
        </p:txBody>
      </p:sp>
      <p:sp>
        <p:nvSpPr>
          <p:cNvPr id="3" name="Content Placeholder 2"/>
          <p:cNvSpPr>
            <a:spLocks noGrp="1"/>
          </p:cNvSpPr>
          <p:nvPr>
            <p:ph idx="1"/>
          </p:nvPr>
        </p:nvSpPr>
        <p:spPr/>
        <p:txBody>
          <a:bodyPr/>
          <a:lstStyle/>
          <a:p>
            <a:r>
              <a:rPr lang="en-US" dirty="0" smtClean="0"/>
              <a:t>For CFD we are obstinate at speed.</a:t>
            </a:r>
          </a:p>
          <a:p>
            <a:pPr lvl="1"/>
            <a:r>
              <a:rPr lang="en-US" dirty="0" smtClean="0"/>
              <a:t>But we don’t want 6000 lines of Fortran playing with GOTO.  Bus factor at nightmare level.</a:t>
            </a:r>
          </a:p>
          <a:p>
            <a:r>
              <a:rPr lang="en-US" dirty="0" smtClean="0"/>
              <a:t>Python is very good for architecting.  We use Cython to make it work with fast C kernels.</a:t>
            </a:r>
          </a:p>
          <a:p>
            <a:pPr lvl="1"/>
            <a:r>
              <a:rPr lang="en-US" dirty="0" smtClean="0"/>
              <a:t>The hybrid system runs as fast as a pure Fortran reference.  Sometimes faster.</a:t>
            </a:r>
          </a:p>
          <a:p>
            <a:endParaRPr lang="en-US" dirty="0" smtClean="0"/>
          </a:p>
          <a:p>
            <a:r>
              <a:rPr lang="en-US" dirty="0" smtClean="0"/>
              <a:t>Vanilla Python is 100x slower than C.</a:t>
            </a:r>
          </a:p>
          <a:p>
            <a:r>
              <a:rPr lang="en-US" dirty="0" smtClean="0"/>
              <a:t>Cython when used correctly can deliver comparable speed to C.</a:t>
            </a:r>
          </a:p>
          <a:p>
            <a:endParaRPr lang="en-US" dirty="0" smtClean="0"/>
          </a:p>
          <a:p>
            <a:r>
              <a:rPr lang="en-US" dirty="0" smtClean="0"/>
              <a:t>Cython helps a Python-based system to achieve C speed, and makes the C code look classy in Python.</a:t>
            </a:r>
          </a:p>
          <a:p>
            <a:r>
              <a:rPr lang="en-US" dirty="0" smtClean="0"/>
              <a:t>It significantly reduces the boilerplates, but there are still constraints.</a:t>
            </a:r>
          </a:p>
          <a:p>
            <a:pPr lvl="1"/>
            <a:r>
              <a:rPr lang="en-US" dirty="0" smtClean="0"/>
              <a:t>C++ would remove the constraints, but bring other issues to a project.</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4742846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Boost.Python</a:t>
            </a:r>
            <a:endParaRPr lang="en-US" dirty="0"/>
          </a:p>
        </p:txBody>
      </p:sp>
      <p:sp>
        <p:nvSpPr>
          <p:cNvPr id="3" name="Content Placeholder 2"/>
          <p:cNvSpPr>
            <a:spLocks noGrp="1"/>
          </p:cNvSpPr>
          <p:nvPr>
            <p:ph idx="1"/>
          </p:nvPr>
        </p:nvSpPr>
        <p:spPr>
          <a:xfrm>
            <a:off x="628650" y="1258646"/>
            <a:ext cx="3529853" cy="1636955"/>
          </a:xfrm>
        </p:spPr>
        <p:txBody>
          <a:bodyPr/>
          <a:lstStyle/>
          <a:p>
            <a:r>
              <a:rPr lang="en-US" dirty="0" smtClean="0"/>
              <a:t>A hello world</a:t>
            </a:r>
          </a:p>
          <a:p>
            <a:r>
              <a:rPr lang="en-US" dirty="0" smtClean="0"/>
              <a:t>Boost.Python use C++ templates to create the boilerplate needed by a Python module.</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28</a:t>
            </a:fld>
            <a:endParaRPr lang="en-US" dirty="0"/>
          </a:p>
        </p:txBody>
      </p:sp>
      <p:sp>
        <p:nvSpPr>
          <p:cNvPr id="7" name="Content Placeholder 2"/>
          <p:cNvSpPr txBox="1">
            <a:spLocks/>
          </p:cNvSpPr>
          <p:nvPr/>
        </p:nvSpPr>
        <p:spPr>
          <a:xfrm>
            <a:off x="628650" y="2895601"/>
            <a:ext cx="5342406" cy="34607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dirty="0" smtClean="0"/>
              <a:t>It handles Python facilities well, e.g.,</a:t>
            </a:r>
          </a:p>
          <a:p>
            <a:pPr lvl="1"/>
            <a:r>
              <a:rPr lang="en-US" dirty="0" smtClean="0"/>
              <a:t>Exception</a:t>
            </a:r>
            <a:endParaRPr lang="en-US" dirty="0"/>
          </a:p>
          <a:p>
            <a:pPr lvl="1"/>
            <a:endParaRPr lang="en-US" dirty="0" smtClean="0"/>
          </a:p>
          <a:p>
            <a:pPr lvl="1"/>
            <a:endParaRPr lang="en-US" dirty="0"/>
          </a:p>
          <a:p>
            <a:pPr lvl="1"/>
            <a:endParaRPr lang="en-US" dirty="0" smtClean="0"/>
          </a:p>
          <a:p>
            <a:pPr lvl="1"/>
            <a:r>
              <a:rPr lang="en-US" dirty="0" smtClean="0"/>
              <a:t>Iterator</a:t>
            </a:r>
            <a:endParaRPr lang="en-US" dirty="0"/>
          </a:p>
        </p:txBody>
      </p:sp>
      <p:grpSp>
        <p:nvGrpSpPr>
          <p:cNvPr id="10" name="Group 9"/>
          <p:cNvGrpSpPr/>
          <p:nvPr/>
        </p:nvGrpSpPr>
        <p:grpSpPr>
          <a:xfrm>
            <a:off x="2388198" y="1054249"/>
            <a:ext cx="6127152" cy="1765990"/>
            <a:chOff x="2388198" y="1054249"/>
            <a:chExt cx="6127152" cy="176599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58503" y="1054249"/>
              <a:ext cx="4356847" cy="1765990"/>
            </a:xfrm>
            <a:prstGeom prst="rect">
              <a:avLst/>
            </a:prstGeom>
          </p:spPr>
        </p:pic>
        <p:cxnSp>
          <p:nvCxnSpPr>
            <p:cNvPr id="9" name="Straight Arrow Connector 8"/>
            <p:cNvCxnSpPr/>
            <p:nvPr/>
          </p:nvCxnSpPr>
          <p:spPr>
            <a:xfrm>
              <a:off x="2388198" y="1441525"/>
              <a:ext cx="1770305"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65872" y="3345051"/>
            <a:ext cx="4378359" cy="1175463"/>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65871" y="4625975"/>
            <a:ext cx="4527943" cy="1914673"/>
          </a:xfrm>
          <a:prstGeom prst="rect">
            <a:avLst/>
          </a:prstGeom>
        </p:spPr>
      </p:pic>
      <p:sp>
        <p:nvSpPr>
          <p:cNvPr id="13" name="Content Placeholder 2"/>
          <p:cNvSpPr txBox="1">
            <a:spLocks/>
          </p:cNvSpPr>
          <p:nvPr/>
        </p:nvSpPr>
        <p:spPr>
          <a:xfrm>
            <a:off x="5610786" y="4625975"/>
            <a:ext cx="2904564" cy="6742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dirty="0" smtClean="0"/>
              <a:t>NumPy ndarrays needs special care.</a:t>
            </a:r>
            <a:endParaRPr lang="en-US" dirty="0"/>
          </a:p>
        </p:txBody>
      </p:sp>
    </p:spTree>
    <p:extLst>
      <p:ext uri="{BB962C8B-B14F-4D97-AF65-F5344CB8AC3E}">
        <p14:creationId xmlns:p14="http://schemas.microsoft.com/office/powerpoint/2010/main" val="12713254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NumPy and Arrays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6113E31D-E2AB-40D1-8B51-AFA5AFEF393A}" type="slidenum">
              <a:rPr lang="en-US" smtClean="0"/>
              <a:t>29</a:t>
            </a:fld>
            <a:endParaRPr lang="en-US" dirty="0"/>
          </a:p>
        </p:txBody>
      </p:sp>
    </p:spTree>
    <p:extLst>
      <p:ext uri="{BB962C8B-B14F-4D97-AF65-F5344CB8AC3E}">
        <p14:creationId xmlns:p14="http://schemas.microsoft.com/office/powerpoint/2010/main" val="20269337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This Talk</a:t>
            </a:r>
            <a:endParaRPr lang="en-US" dirty="0"/>
          </a:p>
        </p:txBody>
      </p:sp>
      <p:sp>
        <p:nvSpPr>
          <p:cNvPr id="3" name="Content Placeholder 2"/>
          <p:cNvSpPr>
            <a:spLocks noGrp="1"/>
          </p:cNvSpPr>
          <p:nvPr>
            <p:ph idx="1"/>
          </p:nvPr>
        </p:nvSpPr>
        <p:spPr/>
        <p:txBody>
          <a:bodyPr>
            <a:normAutofit/>
          </a:bodyPr>
          <a:lstStyle/>
          <a:p>
            <a:r>
              <a:rPr lang="en-US" dirty="0" smtClean="0"/>
              <a:t>We will start with a little bit about Science</a:t>
            </a:r>
            <a:endParaRPr lang="en-US" dirty="0" smtClean="0"/>
          </a:p>
          <a:p>
            <a:pPr lvl="1"/>
            <a:r>
              <a:rPr lang="en-US" dirty="0" smtClean="0"/>
              <a:t>Etymology: Scientia </a:t>
            </a:r>
            <a:r>
              <a:rPr lang="en-US" dirty="0" smtClean="0"/>
              <a:t>(</a:t>
            </a:r>
            <a:r>
              <a:rPr lang="en-US" dirty="0" smtClean="0"/>
              <a:t>Latin)</a:t>
            </a:r>
          </a:p>
          <a:p>
            <a:pPr lvl="2"/>
            <a:r>
              <a:rPr lang="en-US" dirty="0"/>
              <a:t>K</a:t>
            </a:r>
            <a:r>
              <a:rPr lang="en-US" dirty="0" smtClean="0"/>
              <a:t>nowledge </a:t>
            </a:r>
            <a:r>
              <a:rPr lang="en-US" dirty="0"/>
              <a:t>based on demonstrable and reproducible </a:t>
            </a:r>
            <a:r>
              <a:rPr lang="en-US" dirty="0" smtClean="0"/>
              <a:t>data (Merriam-Webster Dictionary)</a:t>
            </a:r>
          </a:p>
          <a:p>
            <a:pPr lvl="1"/>
            <a:r>
              <a:rPr lang="en-US" dirty="0" smtClean="0"/>
              <a:t>John Ruskin, </a:t>
            </a:r>
            <a:r>
              <a:rPr lang="en-US" i="1" dirty="0" smtClean="0"/>
              <a:t>The Eagle’s Nest</a:t>
            </a:r>
            <a:r>
              <a:rPr lang="en-US" dirty="0" smtClean="0"/>
              <a:t> (1872)</a:t>
            </a:r>
          </a:p>
          <a:p>
            <a:pPr lvl="2"/>
            <a:r>
              <a:rPr lang="en-US" dirty="0" smtClean="0"/>
              <a:t>“In </a:t>
            </a:r>
            <a:r>
              <a:rPr lang="en-US" dirty="0"/>
              <a:t>science you must not talk before you know. In art you must not talk before you do. In literature you must not talk before you think</a:t>
            </a:r>
            <a:r>
              <a:rPr lang="en-US" dirty="0" smtClean="0"/>
              <a:t>.</a:t>
            </a:r>
            <a:endParaRPr lang="en-US" dirty="0"/>
          </a:p>
          <a:p>
            <a:pPr lvl="1"/>
            <a:r>
              <a:rPr lang="en-US" dirty="0" smtClean="0"/>
              <a:t>To </a:t>
            </a:r>
            <a:r>
              <a:rPr lang="en-US" dirty="0" smtClean="0"/>
              <a:t>know, </a:t>
            </a:r>
            <a:r>
              <a:rPr lang="en-US" dirty="0" smtClean="0"/>
              <a:t>is the </a:t>
            </a:r>
            <a:r>
              <a:rPr lang="en-US" dirty="0" smtClean="0"/>
              <a:t>ultimate goal.</a:t>
            </a:r>
          </a:p>
          <a:p>
            <a:r>
              <a:rPr lang="en-US" dirty="0" smtClean="0"/>
              <a:t>Reality: Human </a:t>
            </a:r>
            <a:r>
              <a:rPr lang="en-US" dirty="0"/>
              <a:t>works barely work.</a:t>
            </a:r>
          </a:p>
          <a:p>
            <a:pPr lvl="1"/>
            <a:r>
              <a:rPr lang="en-US" dirty="0" smtClean="0"/>
              <a:t>#</a:t>
            </a:r>
            <a:r>
              <a:rPr lang="en-US" dirty="0" err="1" smtClean="0"/>
              <a:t>gotofail</a:t>
            </a:r>
            <a:endParaRPr lang="en-US" dirty="0" smtClean="0"/>
          </a:p>
          <a:p>
            <a:pPr lvl="1"/>
            <a:endParaRPr lang="en-US" dirty="0"/>
          </a:p>
          <a:p>
            <a:pPr lvl="1"/>
            <a:endParaRPr lang="en-US" dirty="0" smtClean="0"/>
          </a:p>
          <a:p>
            <a:pPr lvl="1"/>
            <a:endParaRPr lang="en-US" dirty="0"/>
          </a:p>
          <a:p>
            <a:pPr lvl="1"/>
            <a:endParaRPr lang="en-US" dirty="0"/>
          </a:p>
          <a:p>
            <a:r>
              <a:rPr lang="en-US" dirty="0" smtClean="0"/>
              <a:t>To reach the </a:t>
            </a:r>
            <a:r>
              <a:rPr lang="en-US" dirty="0"/>
              <a:t>truth, </a:t>
            </a:r>
            <a:r>
              <a:rPr lang="en-US" dirty="0" smtClean="0"/>
              <a:t>defy illusion</a:t>
            </a:r>
            <a:r>
              <a:rPr lang="en-US" dirty="0"/>
              <a:t>, </a:t>
            </a:r>
            <a:r>
              <a:rPr lang="en-US" dirty="0" smtClean="0"/>
              <a:t>we have to work hard to </a:t>
            </a:r>
            <a:r>
              <a:rPr lang="en-US" dirty="0"/>
              <a:t>ensure we aren’t getting things wrong</a:t>
            </a:r>
            <a:r>
              <a:rPr lang="en-US" dirty="0" smtClean="0"/>
              <a:t>.</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a:t>
            </a:fld>
            <a:endParaRPr lang="en-US" dirty="0"/>
          </a:p>
        </p:txBody>
      </p:sp>
      <p:sp>
        <p:nvSpPr>
          <p:cNvPr id="5" name="TextBox 4"/>
          <p:cNvSpPr txBox="1"/>
          <p:nvPr/>
        </p:nvSpPr>
        <p:spPr>
          <a:xfrm>
            <a:off x="2442950" y="3933705"/>
            <a:ext cx="5856090" cy="1384995"/>
          </a:xfrm>
          <a:prstGeom prst="rect">
            <a:avLst/>
          </a:prstGeom>
          <a:noFill/>
          <a:ln w="19050">
            <a:solidFill>
              <a:schemeClr val="accent1"/>
            </a:solidFill>
          </a:ln>
        </p:spPr>
        <p:txBody>
          <a:bodyPr wrap="none" rtlCol="0">
            <a:spAutoFit/>
          </a:bodyPr>
          <a:lstStyle/>
          <a:p>
            <a:r>
              <a:rPr lang="en-US" sz="1200" dirty="0">
                <a:latin typeface="Courier" charset="0"/>
                <a:ea typeface="Courier" charset="0"/>
                <a:cs typeface="Courier" charset="0"/>
              </a:rPr>
              <a:t>if ((err = SSLHashSHA1.update(&amp;</a:t>
            </a:r>
            <a:r>
              <a:rPr lang="en-US" sz="1200" dirty="0" err="1">
                <a:latin typeface="Courier" charset="0"/>
                <a:ea typeface="Courier" charset="0"/>
                <a:cs typeface="Courier" charset="0"/>
              </a:rPr>
              <a:t>hashCtx</a:t>
            </a:r>
            <a:r>
              <a:rPr lang="en-US" sz="1200" dirty="0">
                <a:latin typeface="Courier" charset="0"/>
                <a:ea typeface="Courier" charset="0"/>
                <a:cs typeface="Courier" charset="0"/>
              </a:rPr>
              <a:t>, &amp;</a:t>
            </a:r>
            <a:r>
              <a:rPr lang="en-US" sz="1200" dirty="0" err="1">
                <a:latin typeface="Courier" charset="0"/>
                <a:ea typeface="Courier" charset="0"/>
                <a:cs typeface="Courier" charset="0"/>
              </a:rPr>
              <a:t>serverRandom</a:t>
            </a:r>
            <a:r>
              <a:rPr lang="en-US" sz="1200" dirty="0">
                <a:latin typeface="Courier" charset="0"/>
                <a:ea typeface="Courier" charset="0"/>
                <a:cs typeface="Courier" charset="0"/>
              </a:rPr>
              <a:t>)) != 0)</a:t>
            </a:r>
          </a:p>
          <a:p>
            <a:r>
              <a:rPr lang="en-US" sz="1200" dirty="0" smtClean="0">
                <a:latin typeface="Courier" charset="0"/>
                <a:ea typeface="Courier" charset="0"/>
                <a:cs typeface="Courier" charset="0"/>
              </a:rPr>
              <a:t>  </a:t>
            </a:r>
            <a:r>
              <a:rPr lang="en-US" sz="1200" dirty="0" err="1" smtClean="0">
                <a:latin typeface="Courier" charset="0"/>
                <a:ea typeface="Courier" charset="0"/>
                <a:cs typeface="Courier" charset="0"/>
              </a:rPr>
              <a:t>goto</a:t>
            </a:r>
            <a:r>
              <a:rPr lang="en-US" sz="1200" dirty="0" smtClean="0">
                <a:latin typeface="Courier" charset="0"/>
                <a:ea typeface="Courier" charset="0"/>
                <a:cs typeface="Courier" charset="0"/>
              </a:rPr>
              <a:t> </a:t>
            </a:r>
            <a:r>
              <a:rPr lang="en-US" sz="1200" dirty="0">
                <a:latin typeface="Courier" charset="0"/>
                <a:ea typeface="Courier" charset="0"/>
                <a:cs typeface="Courier" charset="0"/>
              </a:rPr>
              <a:t>fail;</a:t>
            </a:r>
          </a:p>
          <a:p>
            <a:r>
              <a:rPr lang="en-US" sz="1200" dirty="0" smtClean="0">
                <a:latin typeface="Courier" charset="0"/>
                <a:ea typeface="Courier" charset="0"/>
                <a:cs typeface="Courier" charset="0"/>
              </a:rPr>
              <a:t>if </a:t>
            </a:r>
            <a:r>
              <a:rPr lang="en-US" sz="1200" dirty="0">
                <a:latin typeface="Courier" charset="0"/>
                <a:ea typeface="Courier" charset="0"/>
                <a:cs typeface="Courier" charset="0"/>
              </a:rPr>
              <a:t>((err = SSLHashSHA1.update(&amp;</a:t>
            </a:r>
            <a:r>
              <a:rPr lang="en-US" sz="1200" dirty="0" err="1">
                <a:latin typeface="Courier" charset="0"/>
                <a:ea typeface="Courier" charset="0"/>
                <a:cs typeface="Courier" charset="0"/>
              </a:rPr>
              <a:t>hashCtx</a:t>
            </a:r>
            <a:r>
              <a:rPr lang="en-US" sz="1200" dirty="0">
                <a:latin typeface="Courier" charset="0"/>
                <a:ea typeface="Courier" charset="0"/>
                <a:cs typeface="Courier" charset="0"/>
              </a:rPr>
              <a:t>, &amp;</a:t>
            </a:r>
            <a:r>
              <a:rPr lang="en-US" sz="1200" dirty="0" err="1">
                <a:latin typeface="Courier" charset="0"/>
                <a:ea typeface="Courier" charset="0"/>
                <a:cs typeface="Courier" charset="0"/>
              </a:rPr>
              <a:t>signedParams</a:t>
            </a:r>
            <a:r>
              <a:rPr lang="en-US" sz="1200" dirty="0">
                <a:latin typeface="Courier" charset="0"/>
                <a:ea typeface="Courier" charset="0"/>
                <a:cs typeface="Courier" charset="0"/>
              </a:rPr>
              <a:t>)) != </a:t>
            </a:r>
            <a:r>
              <a:rPr lang="en-US" sz="1200" dirty="0" smtClean="0">
                <a:latin typeface="Courier" charset="0"/>
                <a:ea typeface="Courier" charset="0"/>
                <a:cs typeface="Courier" charset="0"/>
              </a:rPr>
              <a:t>0)</a:t>
            </a:r>
          </a:p>
          <a:p>
            <a:r>
              <a:rPr lang="en-US" sz="1200" dirty="0">
                <a:latin typeface="Courier" charset="0"/>
                <a:ea typeface="Courier" charset="0"/>
                <a:cs typeface="Courier" charset="0"/>
              </a:rPr>
              <a:t> </a:t>
            </a:r>
            <a:r>
              <a:rPr lang="en-US" sz="1200" dirty="0" smtClean="0">
                <a:latin typeface="Courier" charset="0"/>
                <a:ea typeface="Courier" charset="0"/>
                <a:cs typeface="Courier" charset="0"/>
              </a:rPr>
              <a:t> </a:t>
            </a:r>
            <a:r>
              <a:rPr lang="en-US" sz="1200" dirty="0" err="1" smtClean="0">
                <a:latin typeface="Courier" charset="0"/>
                <a:ea typeface="Courier" charset="0"/>
                <a:cs typeface="Courier" charset="0"/>
              </a:rPr>
              <a:t>goto</a:t>
            </a:r>
            <a:r>
              <a:rPr lang="en-US" sz="1200" dirty="0" smtClean="0">
                <a:latin typeface="Courier" charset="0"/>
                <a:ea typeface="Courier" charset="0"/>
                <a:cs typeface="Courier" charset="0"/>
              </a:rPr>
              <a:t> </a:t>
            </a:r>
            <a:r>
              <a:rPr lang="en-US" sz="1200" dirty="0">
                <a:latin typeface="Courier" charset="0"/>
                <a:ea typeface="Courier" charset="0"/>
                <a:cs typeface="Courier" charset="0"/>
              </a:rPr>
              <a:t>fail;</a:t>
            </a:r>
          </a:p>
          <a:p>
            <a:r>
              <a:rPr lang="en-US" sz="1200" dirty="0" smtClean="0">
                <a:solidFill>
                  <a:srgbClr val="FF0000"/>
                </a:solidFill>
                <a:latin typeface="Courier" charset="0"/>
                <a:ea typeface="Courier" charset="0"/>
                <a:cs typeface="Courier" charset="0"/>
              </a:rPr>
              <a:t>  </a:t>
            </a:r>
            <a:r>
              <a:rPr lang="en-US" sz="1200" dirty="0" err="1" smtClean="0">
                <a:solidFill>
                  <a:srgbClr val="FF0000"/>
                </a:solidFill>
                <a:latin typeface="Courier" charset="0"/>
                <a:ea typeface="Courier" charset="0"/>
                <a:cs typeface="Courier" charset="0"/>
              </a:rPr>
              <a:t>goto</a:t>
            </a:r>
            <a:r>
              <a:rPr lang="en-US" sz="1200" dirty="0" smtClean="0">
                <a:solidFill>
                  <a:srgbClr val="FF0000"/>
                </a:solidFill>
                <a:latin typeface="Courier" charset="0"/>
                <a:ea typeface="Courier" charset="0"/>
                <a:cs typeface="Courier" charset="0"/>
              </a:rPr>
              <a:t> </a:t>
            </a:r>
            <a:r>
              <a:rPr lang="en-US" sz="1200" dirty="0">
                <a:solidFill>
                  <a:srgbClr val="FF0000"/>
                </a:solidFill>
                <a:latin typeface="Courier" charset="0"/>
                <a:ea typeface="Courier" charset="0"/>
                <a:cs typeface="Courier" charset="0"/>
              </a:rPr>
              <a:t>fail;</a:t>
            </a:r>
          </a:p>
          <a:p>
            <a:r>
              <a:rPr lang="en-US" sz="1200" dirty="0" smtClean="0">
                <a:latin typeface="Courier" charset="0"/>
                <a:ea typeface="Courier" charset="0"/>
                <a:cs typeface="Courier" charset="0"/>
              </a:rPr>
              <a:t>if </a:t>
            </a:r>
            <a:r>
              <a:rPr lang="en-US" sz="1200" dirty="0">
                <a:latin typeface="Courier" charset="0"/>
                <a:ea typeface="Courier" charset="0"/>
                <a:cs typeface="Courier" charset="0"/>
              </a:rPr>
              <a:t>((err = SSLHashSHA1.final(&amp;</a:t>
            </a:r>
            <a:r>
              <a:rPr lang="en-US" sz="1200" dirty="0" err="1">
                <a:latin typeface="Courier" charset="0"/>
                <a:ea typeface="Courier" charset="0"/>
                <a:cs typeface="Courier" charset="0"/>
              </a:rPr>
              <a:t>hashCtx</a:t>
            </a:r>
            <a:r>
              <a:rPr lang="en-US" sz="1200" dirty="0">
                <a:latin typeface="Courier" charset="0"/>
                <a:ea typeface="Courier" charset="0"/>
                <a:cs typeface="Courier" charset="0"/>
              </a:rPr>
              <a:t>, &amp;</a:t>
            </a:r>
            <a:r>
              <a:rPr lang="en-US" sz="1200" dirty="0" err="1">
                <a:latin typeface="Courier" charset="0"/>
                <a:ea typeface="Courier" charset="0"/>
                <a:cs typeface="Courier" charset="0"/>
              </a:rPr>
              <a:t>hashOut</a:t>
            </a:r>
            <a:r>
              <a:rPr lang="en-US" sz="1200" dirty="0">
                <a:latin typeface="Courier" charset="0"/>
                <a:ea typeface="Courier" charset="0"/>
                <a:cs typeface="Courier" charset="0"/>
              </a:rPr>
              <a:t>)) != 0)</a:t>
            </a:r>
          </a:p>
          <a:p>
            <a:r>
              <a:rPr lang="en-US" sz="1200" dirty="0" smtClean="0">
                <a:latin typeface="Courier" charset="0"/>
                <a:ea typeface="Courier" charset="0"/>
                <a:cs typeface="Courier" charset="0"/>
              </a:rPr>
              <a:t>  </a:t>
            </a:r>
            <a:r>
              <a:rPr lang="en-US" sz="1200" dirty="0" err="1" smtClean="0">
                <a:latin typeface="Courier" charset="0"/>
                <a:ea typeface="Courier" charset="0"/>
                <a:cs typeface="Courier" charset="0"/>
              </a:rPr>
              <a:t>goto</a:t>
            </a:r>
            <a:r>
              <a:rPr lang="en-US" sz="1200" dirty="0" smtClean="0">
                <a:latin typeface="Courier" charset="0"/>
                <a:ea typeface="Courier" charset="0"/>
                <a:cs typeface="Courier" charset="0"/>
              </a:rPr>
              <a:t> </a:t>
            </a:r>
            <a:r>
              <a:rPr lang="en-US" sz="1200" dirty="0">
                <a:latin typeface="Courier" charset="0"/>
                <a:ea typeface="Courier" charset="0"/>
                <a:cs typeface="Courier" charset="0"/>
              </a:rPr>
              <a:t>fail;</a:t>
            </a:r>
            <a:endParaRPr lang="en-US" sz="1200" dirty="0">
              <a:latin typeface="Courier" charset="0"/>
              <a:ea typeface="Courier" charset="0"/>
              <a:cs typeface="Courier" charset="0"/>
            </a:endParaRPr>
          </a:p>
        </p:txBody>
      </p:sp>
    </p:spTree>
    <p:extLst>
      <p:ext uri="{BB962C8B-B14F-4D97-AF65-F5344CB8AC3E}">
        <p14:creationId xmlns:p14="http://schemas.microsoft.com/office/powerpoint/2010/main" val="4925034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NumPy</a:t>
            </a:r>
            <a:endParaRPr lang="en-US" dirty="0"/>
          </a:p>
        </p:txBody>
      </p:sp>
      <p:sp>
        <p:nvSpPr>
          <p:cNvPr id="3" name="Content Placeholder 2"/>
          <p:cNvSpPr>
            <a:spLocks noGrp="1"/>
          </p:cNvSpPr>
          <p:nvPr>
            <p:ph idx="1"/>
          </p:nvPr>
        </p:nvSpPr>
        <p:spPr/>
        <p:txBody>
          <a:bodyPr/>
          <a:lstStyle/>
          <a:p>
            <a:r>
              <a:rPr lang="en-US" dirty="0" smtClean="0"/>
              <a:t>NumPy package is a foundation of most scientific Python tools.</a:t>
            </a:r>
          </a:p>
          <a:p>
            <a:pPr lvl="1"/>
            <a:r>
              <a:rPr lang="en-US" dirty="0" smtClean="0"/>
              <a:t>It defines </a:t>
            </a:r>
            <a:r>
              <a:rPr lang="en-US" dirty="0" smtClean="0">
                <a:solidFill>
                  <a:srgbClr val="FF0000"/>
                </a:solidFill>
              </a:rPr>
              <a:t>ndarray</a:t>
            </a:r>
            <a:r>
              <a:rPr lang="en-US" dirty="0" smtClean="0"/>
              <a:t>: The data structure of typed memory buffers.</a:t>
            </a:r>
          </a:p>
          <a:p>
            <a:pPr lvl="1"/>
            <a:r>
              <a:rPr lang="en-US" dirty="0" smtClean="0"/>
              <a:t>It influenced Python buffer protocol and memory view.</a:t>
            </a:r>
          </a:p>
          <a:p>
            <a:pPr lvl="1"/>
            <a:r>
              <a:rPr lang="en-US" dirty="0" smtClean="0"/>
              <a:t>Cython provides its own typed memory view.</a:t>
            </a:r>
          </a:p>
          <a:p>
            <a:r>
              <a:rPr lang="en-US" dirty="0" smtClean="0"/>
              <a:t>Arrays (contiguous memory buffers) are the basics of HPC.</a:t>
            </a:r>
          </a:p>
          <a:p>
            <a:pPr lvl="1"/>
            <a:r>
              <a:rPr lang="en-US" dirty="0" smtClean="0"/>
              <a:t>Typing is necessary.  For CFD number-crunching floating-points</a:t>
            </a:r>
            <a:r>
              <a:rPr lang="en-US" dirty="0"/>
              <a:t> </a:t>
            </a:r>
            <a:r>
              <a:rPr lang="en-US" dirty="0" smtClean="0"/>
              <a:t>are the key.</a:t>
            </a:r>
          </a:p>
          <a:p>
            <a:r>
              <a:rPr lang="en-US" dirty="0" smtClean="0"/>
              <a:t>Interesting things are the </a:t>
            </a:r>
            <a:r>
              <a:rPr lang="en-US" dirty="0" smtClean="0">
                <a:solidFill>
                  <a:srgbClr val="FF0000"/>
                </a:solidFill>
              </a:rPr>
              <a:t>multi-dimensional</a:t>
            </a:r>
            <a:r>
              <a:rPr lang="en-US" dirty="0" smtClean="0"/>
              <a:t> arrays.</a:t>
            </a:r>
          </a:p>
          <a:p>
            <a:pPr lvl="1"/>
            <a:r>
              <a:rPr lang="en-US" dirty="0" smtClean="0"/>
              <a:t>NumPy makes them very easy to use.  ndarray means N-dimensional array.</a:t>
            </a:r>
          </a:p>
          <a:p>
            <a:pPr lvl="1"/>
            <a:r>
              <a:rPr lang="en-US" dirty="0" smtClean="0"/>
              <a:t>Managing them in C is painful.</a:t>
            </a:r>
          </a:p>
          <a:p>
            <a:pPr lvl="1"/>
            <a:r>
              <a:rPr lang="en-US" dirty="0" smtClean="0"/>
              <a:t>C++ smart pointers make managing them less painful, but far away from convenient.</a:t>
            </a:r>
          </a:p>
          <a:p>
            <a:r>
              <a:rPr lang="en-US" dirty="0" smtClean="0"/>
              <a:t>Basic capabilities:</a:t>
            </a:r>
          </a:p>
          <a:p>
            <a:pPr lvl="1"/>
            <a:r>
              <a:rPr lang="en-US" dirty="0" smtClean="0"/>
              <a:t>Creation.</a:t>
            </a:r>
          </a:p>
          <a:p>
            <a:pPr lvl="1"/>
            <a:r>
              <a:rPr lang="en-US" dirty="0" smtClean="0"/>
              <a:t>Shaping, typing, combining, splitting, etc.</a:t>
            </a:r>
          </a:p>
        </p:txBody>
      </p:sp>
      <p:sp>
        <p:nvSpPr>
          <p:cNvPr id="4" name="Slide Number Placeholder 3"/>
          <p:cNvSpPr>
            <a:spLocks noGrp="1"/>
          </p:cNvSpPr>
          <p:nvPr>
            <p:ph type="sldNum" sz="quarter" idx="12"/>
          </p:nvPr>
        </p:nvSpPr>
        <p:spPr/>
        <p:txBody>
          <a:bodyPr/>
          <a:lstStyle/>
          <a:p>
            <a:fld id="{6113E31D-E2AB-40D1-8B51-AFA5AFEF393A}" type="slidenum">
              <a:rPr lang="en-US" smtClean="0"/>
              <a:t>30</a:t>
            </a:fld>
            <a:endParaRPr lang="en-US" dirty="0"/>
          </a:p>
        </p:txBody>
      </p:sp>
    </p:spTree>
    <p:extLst>
      <p:ext uri="{BB962C8B-B14F-4D97-AF65-F5344CB8AC3E}">
        <p14:creationId xmlns:p14="http://schemas.microsoft.com/office/powerpoint/2010/main" val="2751882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in Look-Up Tables</a:t>
            </a:r>
            <a:endParaRPr lang="en-US" dirty="0"/>
          </a:p>
        </p:txBody>
      </p:sp>
      <p:sp>
        <p:nvSpPr>
          <p:cNvPr id="3" name="Content Placeholder 2"/>
          <p:cNvSpPr>
            <a:spLocks noGrp="1"/>
          </p:cNvSpPr>
          <p:nvPr>
            <p:ph idx="1"/>
          </p:nvPr>
        </p:nvSpPr>
        <p:spPr>
          <a:xfrm>
            <a:off x="628650" y="1258646"/>
            <a:ext cx="7886700" cy="5228215"/>
          </a:xfrm>
        </p:spPr>
        <p:txBody>
          <a:bodyPr>
            <a:normAutofit/>
          </a:bodyPr>
          <a:lstStyle/>
          <a:p>
            <a:r>
              <a:rPr lang="en-US" dirty="0" smtClean="0"/>
              <a:t>Look-up tables are low-level data structures optimized for reading.</a:t>
            </a: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ndarray works perfectly for such use cases.</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31</a:t>
            </a:fld>
            <a:endParaRPr lang="en-US" dirty="0"/>
          </a:p>
        </p:txBody>
      </p:sp>
      <p:grpSp>
        <p:nvGrpSpPr>
          <p:cNvPr id="16" name="Group 15"/>
          <p:cNvGrpSpPr/>
          <p:nvPr/>
        </p:nvGrpSpPr>
        <p:grpSpPr>
          <a:xfrm>
            <a:off x="295163" y="1604114"/>
            <a:ext cx="8446098" cy="4380254"/>
            <a:chOff x="295163" y="1668660"/>
            <a:chExt cx="8446098" cy="4380254"/>
          </a:xfrm>
        </p:grpSpPr>
        <p:grpSp>
          <p:nvGrpSpPr>
            <p:cNvPr id="8" name="Group 7"/>
            <p:cNvGrpSpPr/>
            <p:nvPr/>
          </p:nvGrpSpPr>
          <p:grpSpPr>
            <a:xfrm>
              <a:off x="295163" y="1668660"/>
              <a:ext cx="5829300" cy="4380254"/>
              <a:chOff x="628650" y="1700933"/>
              <a:chExt cx="5829300" cy="4380254"/>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8650" y="1700933"/>
                <a:ext cx="5829300" cy="4380254"/>
              </a:xfrm>
              <a:prstGeom prst="rect">
                <a:avLst/>
              </a:prstGeom>
            </p:spPr>
          </p:pic>
          <p:sp>
            <p:nvSpPr>
              <p:cNvPr id="7" name="Rectangle 6"/>
              <p:cNvSpPr/>
              <p:nvPr/>
            </p:nvSpPr>
            <p:spPr>
              <a:xfrm flipH="1" flipV="1">
                <a:off x="2764715" y="3775934"/>
                <a:ext cx="387276" cy="1721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230" y="1893181"/>
              <a:ext cx="4615031" cy="3696899"/>
            </a:xfrm>
            <a:prstGeom prst="rect">
              <a:avLst/>
            </a:prstGeom>
          </p:spPr>
        </p:pic>
        <p:cxnSp>
          <p:nvCxnSpPr>
            <p:cNvPr id="13" name="Elbow Connector 12"/>
            <p:cNvCxnSpPr>
              <a:stCxn id="7" idx="1"/>
            </p:cNvCxnSpPr>
            <p:nvPr/>
          </p:nvCxnSpPr>
          <p:spPr>
            <a:xfrm>
              <a:off x="2818504" y="3829722"/>
              <a:ext cx="2130014" cy="462579"/>
            </a:xfrm>
            <a:prstGeom prst="bent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21308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Popular Creation API</a:t>
            </a:r>
            <a:endParaRPr lang="en-US" dirty="0"/>
          </a:p>
        </p:txBody>
      </p:sp>
      <p:sp>
        <p:nvSpPr>
          <p:cNvPr id="3" name="Content Placeholder 2"/>
          <p:cNvSpPr>
            <a:spLocks noGrp="1"/>
          </p:cNvSpPr>
          <p:nvPr>
            <p:ph idx="1"/>
          </p:nvPr>
        </p:nvSpPr>
        <p:spPr/>
        <p:txBody>
          <a:bodyPr/>
          <a:lstStyle/>
          <a:p>
            <a:r>
              <a:rPr lang="en-US" dirty="0" smtClean="0"/>
              <a:t>empty(): Create an untouched buffer.</a:t>
            </a:r>
          </a:p>
          <a:p>
            <a:r>
              <a:rPr lang="en-US" dirty="0" smtClean="0"/>
              <a:t>zeros(): Create a buffer using calloc.</a:t>
            </a:r>
          </a:p>
          <a:p>
            <a:r>
              <a:rPr lang="en-US" dirty="0" smtClean="0"/>
              <a:t>arange(): Fill the buffer like range().</a:t>
            </a:r>
          </a:p>
          <a:p>
            <a:r>
              <a:rPr lang="en-US" dirty="0" smtClean="0"/>
              <a:t>array(): Fill the buffer using the input container.</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It’s a convention to write “</a:t>
            </a:r>
            <a:r>
              <a:rPr lang="en-US" b="1" dirty="0">
                <a:solidFill>
                  <a:srgbClr val="008800"/>
                </a:solidFill>
                <a:latin typeface="Courier-Bold" charset="0"/>
              </a:rPr>
              <a:t>import</a:t>
            </a:r>
            <a:r>
              <a:rPr lang="en-US" dirty="0">
                <a:solidFill>
                  <a:prstClr val="black"/>
                </a:solidFill>
                <a:latin typeface="Courier" charset="0"/>
              </a:rPr>
              <a:t> </a:t>
            </a:r>
            <a:r>
              <a:rPr lang="en-US" b="1" dirty="0">
                <a:solidFill>
                  <a:srgbClr val="0E84B5"/>
                </a:solidFill>
                <a:latin typeface="Courier-Bold" charset="0"/>
              </a:rPr>
              <a:t>numpy</a:t>
            </a:r>
            <a:r>
              <a:rPr lang="en-US" dirty="0">
                <a:solidFill>
                  <a:prstClr val="black"/>
                </a:solidFill>
                <a:latin typeface="Courier" charset="0"/>
              </a:rPr>
              <a:t> </a:t>
            </a:r>
            <a:r>
              <a:rPr lang="en-US" b="1" dirty="0">
                <a:solidFill>
                  <a:srgbClr val="008800"/>
                </a:solidFill>
                <a:latin typeface="Courier-Bold" charset="0"/>
              </a:rPr>
              <a:t>as</a:t>
            </a:r>
            <a:r>
              <a:rPr lang="en-US" dirty="0">
                <a:solidFill>
                  <a:prstClr val="black"/>
                </a:solidFill>
                <a:latin typeface="Courier" charset="0"/>
              </a:rPr>
              <a:t> </a:t>
            </a:r>
            <a:r>
              <a:rPr lang="en-US" b="1" dirty="0">
                <a:solidFill>
                  <a:srgbClr val="0E84B5"/>
                </a:solidFill>
                <a:latin typeface="Courier-Bold" charset="0"/>
              </a:rPr>
              <a:t>np</a:t>
            </a:r>
            <a:r>
              <a:rPr lang="en-US" dirty="0" smtClean="0"/>
              <a:t>”.</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32</a:t>
            </a:fld>
            <a:endParaRPr lang="en-US" dirty="0"/>
          </a:p>
        </p:txBody>
      </p:sp>
      <p:sp>
        <p:nvSpPr>
          <p:cNvPr id="7" name="TextBox 6"/>
          <p:cNvSpPr txBox="1"/>
          <p:nvPr/>
        </p:nvSpPr>
        <p:spPr>
          <a:xfrm>
            <a:off x="1838610" y="2960137"/>
            <a:ext cx="6042039" cy="1938992"/>
          </a:xfrm>
          <a:prstGeom prst="rect">
            <a:avLst/>
          </a:prstGeom>
          <a:noFill/>
        </p:spPr>
        <p:txBody>
          <a:bodyPr wrap="none" rtlCol="0">
            <a:spAutoFit/>
          </a:bodyPr>
          <a:lstStyle/>
          <a:p>
            <a:r>
              <a:rPr lang="en-US" sz="1200" dirty="0">
                <a:solidFill>
                  <a:srgbClr val="333333"/>
                </a:solidFill>
                <a:latin typeface="Courier" charset="0"/>
              </a:rPr>
              <a:t>&gt;&gt;&gt;</a:t>
            </a:r>
            <a:r>
              <a:rPr lang="en-US" sz="1200" dirty="0">
                <a:solidFill>
                  <a:prstClr val="black"/>
                </a:solidFill>
                <a:latin typeface="Courier" charset="0"/>
              </a:rPr>
              <a:t> </a:t>
            </a:r>
            <a:r>
              <a:rPr lang="en-US" sz="1200" b="1" dirty="0">
                <a:solidFill>
                  <a:srgbClr val="008800"/>
                </a:solidFill>
                <a:latin typeface="Courier-Bold" charset="0"/>
              </a:rPr>
              <a:t>import</a:t>
            </a:r>
            <a:r>
              <a:rPr lang="en-US" sz="1200" dirty="0">
                <a:solidFill>
                  <a:prstClr val="black"/>
                </a:solidFill>
                <a:latin typeface="Courier" charset="0"/>
              </a:rPr>
              <a:t> </a:t>
            </a:r>
            <a:r>
              <a:rPr lang="en-US" sz="1200" b="1" dirty="0">
                <a:solidFill>
                  <a:srgbClr val="0E84B5"/>
                </a:solidFill>
                <a:latin typeface="Courier-Bold" charset="0"/>
              </a:rPr>
              <a:t>numpy</a:t>
            </a:r>
            <a:r>
              <a:rPr lang="en-US" sz="1200" dirty="0">
                <a:solidFill>
                  <a:prstClr val="black"/>
                </a:solidFill>
                <a:latin typeface="Courier" charset="0"/>
              </a:rPr>
              <a:t> </a:t>
            </a:r>
            <a:r>
              <a:rPr lang="en-US" sz="1200" b="1" dirty="0">
                <a:solidFill>
                  <a:srgbClr val="008800"/>
                </a:solidFill>
                <a:latin typeface="Courier-Bold" charset="0"/>
              </a:rPr>
              <a:t>as</a:t>
            </a:r>
            <a:r>
              <a:rPr lang="en-US" sz="1200" dirty="0">
                <a:solidFill>
                  <a:prstClr val="black"/>
                </a:solidFill>
                <a:latin typeface="Courier" charset="0"/>
              </a:rPr>
              <a:t> </a:t>
            </a:r>
            <a:r>
              <a:rPr lang="en-US" sz="1200" b="1" dirty="0">
                <a:solidFill>
                  <a:srgbClr val="0E84B5"/>
                </a:solidFill>
                <a:latin typeface="Courier-Bold" charset="0"/>
              </a:rPr>
              <a:t>np</a:t>
            </a:r>
            <a:endParaRPr lang="en-US" sz="1200" dirty="0">
              <a:solidFill>
                <a:prstClr val="black"/>
              </a:solidFill>
              <a:latin typeface="Courier" charset="0"/>
            </a:endParaRPr>
          </a:p>
          <a:p>
            <a:r>
              <a:rPr lang="en-US" sz="1200" dirty="0">
                <a:solidFill>
                  <a:srgbClr val="333333"/>
                </a:solidFill>
                <a:latin typeface="Courier" charset="0"/>
              </a:rPr>
              <a:t>&gt;&gt;&gt;</a:t>
            </a:r>
            <a:r>
              <a:rPr lang="en-US" sz="1200" dirty="0">
                <a:solidFill>
                  <a:prstClr val="black"/>
                </a:solidFill>
                <a:latin typeface="Courier" charset="0"/>
              </a:rPr>
              <a:t> </a:t>
            </a:r>
            <a:r>
              <a:rPr lang="en-US" sz="1200" dirty="0" err="1">
                <a:solidFill>
                  <a:prstClr val="black"/>
                </a:solidFill>
                <a:latin typeface="Courier" charset="0"/>
              </a:rPr>
              <a:t>np</a:t>
            </a:r>
            <a:r>
              <a:rPr lang="en-US" sz="1200" dirty="0" err="1">
                <a:solidFill>
                  <a:srgbClr val="333333"/>
                </a:solidFill>
                <a:latin typeface="Courier" charset="0"/>
              </a:rPr>
              <a:t>.</a:t>
            </a:r>
            <a:r>
              <a:rPr lang="en-US" sz="1200" dirty="0" err="1">
                <a:solidFill>
                  <a:prstClr val="black"/>
                </a:solidFill>
                <a:latin typeface="Courier" charset="0"/>
              </a:rPr>
              <a:t>empty</a:t>
            </a:r>
            <a:r>
              <a:rPr lang="en-US" sz="1200" dirty="0">
                <a:solidFill>
                  <a:prstClr val="black"/>
                </a:solidFill>
                <a:latin typeface="Courier" charset="0"/>
              </a:rPr>
              <a:t>(</a:t>
            </a:r>
            <a:r>
              <a:rPr lang="en-US" sz="1200" b="1" dirty="0">
                <a:solidFill>
                  <a:srgbClr val="0000DD"/>
                </a:solidFill>
                <a:latin typeface="Courier-Bold" charset="0"/>
              </a:rPr>
              <a:t>5</a:t>
            </a:r>
            <a:r>
              <a:rPr lang="en-US" sz="1200" dirty="0">
                <a:solidFill>
                  <a:prstClr val="black"/>
                </a:solidFill>
                <a:latin typeface="Courier" charset="0"/>
              </a:rPr>
              <a:t>, </a:t>
            </a:r>
            <a:r>
              <a:rPr lang="en-US" sz="1200" dirty="0" err="1">
                <a:solidFill>
                  <a:prstClr val="black"/>
                </a:solidFill>
                <a:latin typeface="Courier" charset="0"/>
              </a:rPr>
              <a:t>dtype</a:t>
            </a:r>
            <a:r>
              <a:rPr lang="en-US" sz="1200" dirty="0">
                <a:solidFill>
                  <a:srgbClr val="333333"/>
                </a:solidFill>
                <a:latin typeface="Courier" charset="0"/>
              </a:rPr>
              <a:t>=</a:t>
            </a:r>
            <a:r>
              <a:rPr lang="en-US" sz="1200" dirty="0">
                <a:solidFill>
                  <a:prstClr val="black"/>
                </a:solidFill>
                <a:latin typeface="Courier" charset="0"/>
              </a:rPr>
              <a:t>'float64')</a:t>
            </a:r>
          </a:p>
          <a:p>
            <a:r>
              <a:rPr lang="de-DE" sz="1200" dirty="0" err="1">
                <a:solidFill>
                  <a:prstClr val="black"/>
                </a:solidFill>
                <a:latin typeface="Courier" charset="0"/>
              </a:rPr>
              <a:t>array</a:t>
            </a:r>
            <a:r>
              <a:rPr lang="de-DE" sz="1200" dirty="0">
                <a:solidFill>
                  <a:prstClr val="black"/>
                </a:solidFill>
                <a:latin typeface="Courier" charset="0"/>
              </a:rPr>
              <a:t>([  </a:t>
            </a:r>
            <a:r>
              <a:rPr lang="de-DE" sz="1200" b="1" dirty="0">
                <a:solidFill>
                  <a:srgbClr val="6600EE"/>
                </a:solidFill>
                <a:latin typeface="Courier-Bold" charset="0"/>
              </a:rPr>
              <a:t>0.00000000e+000</a:t>
            </a:r>
            <a:r>
              <a:rPr lang="de-DE" sz="1200" dirty="0">
                <a:solidFill>
                  <a:prstClr val="black"/>
                </a:solidFill>
                <a:latin typeface="Courier" charset="0"/>
              </a:rPr>
              <a:t>,   </a:t>
            </a:r>
            <a:r>
              <a:rPr lang="de-DE" sz="1200" b="1" dirty="0">
                <a:solidFill>
                  <a:srgbClr val="6600EE"/>
                </a:solidFill>
                <a:latin typeface="Courier-Bold" charset="0"/>
              </a:rPr>
              <a:t>0.00000000e+000</a:t>
            </a:r>
            <a:r>
              <a:rPr lang="de-DE" sz="1200" dirty="0">
                <a:solidFill>
                  <a:prstClr val="black"/>
                </a:solidFill>
                <a:latin typeface="Courier" charset="0"/>
              </a:rPr>
              <a:t>,   </a:t>
            </a:r>
            <a:r>
              <a:rPr lang="de-DE" sz="1200" b="1" dirty="0">
                <a:solidFill>
                  <a:srgbClr val="6600EE"/>
                </a:solidFill>
                <a:latin typeface="Courier-Bold" charset="0"/>
              </a:rPr>
              <a:t>2.13235710e-314</a:t>
            </a:r>
            <a:r>
              <a:rPr lang="de-DE" sz="1200" dirty="0">
                <a:solidFill>
                  <a:prstClr val="black"/>
                </a:solidFill>
                <a:latin typeface="Courier" charset="0"/>
              </a:rPr>
              <a:t>,</a:t>
            </a:r>
          </a:p>
          <a:p>
            <a:r>
              <a:rPr lang="de-DE" sz="1200" dirty="0">
                <a:solidFill>
                  <a:prstClr val="black"/>
                </a:solidFill>
                <a:latin typeface="Courier" charset="0"/>
              </a:rPr>
              <a:t>         </a:t>
            </a:r>
            <a:r>
              <a:rPr lang="de-DE" sz="1200" b="1" dirty="0">
                <a:solidFill>
                  <a:srgbClr val="6600EE"/>
                </a:solidFill>
                <a:latin typeface="Courier-Bold" charset="0"/>
              </a:rPr>
              <a:t>2.12311406e-314</a:t>
            </a:r>
            <a:r>
              <a:rPr lang="de-DE" sz="1200" dirty="0">
                <a:solidFill>
                  <a:prstClr val="black"/>
                </a:solidFill>
                <a:latin typeface="Courier" charset="0"/>
              </a:rPr>
              <a:t>,   </a:t>
            </a:r>
            <a:r>
              <a:rPr lang="de-DE" sz="1200" b="1" dirty="0">
                <a:solidFill>
                  <a:srgbClr val="6600EE"/>
                </a:solidFill>
                <a:latin typeface="Courier-Bold" charset="0"/>
              </a:rPr>
              <a:t>0.00000000e+000</a:t>
            </a:r>
            <a:r>
              <a:rPr lang="de-DE" sz="1200" dirty="0">
                <a:solidFill>
                  <a:prstClr val="black"/>
                </a:solidFill>
                <a:latin typeface="Courier" charset="0"/>
              </a:rPr>
              <a:t>])</a:t>
            </a:r>
          </a:p>
          <a:p>
            <a:r>
              <a:rPr lang="de-DE" sz="1200" dirty="0">
                <a:solidFill>
                  <a:srgbClr val="333333"/>
                </a:solidFill>
                <a:latin typeface="Courier" charset="0"/>
              </a:rPr>
              <a:t>&gt;&gt;&gt;</a:t>
            </a:r>
            <a:r>
              <a:rPr lang="de-DE" sz="1200" dirty="0">
                <a:solidFill>
                  <a:prstClr val="black"/>
                </a:solidFill>
                <a:latin typeface="Courier" charset="0"/>
              </a:rPr>
              <a:t> </a:t>
            </a:r>
            <a:r>
              <a:rPr lang="de-DE" sz="1200" dirty="0" err="1">
                <a:solidFill>
                  <a:prstClr val="black"/>
                </a:solidFill>
                <a:latin typeface="Courier" charset="0"/>
              </a:rPr>
              <a:t>np</a:t>
            </a:r>
            <a:r>
              <a:rPr lang="de-DE" sz="1200" dirty="0" err="1">
                <a:solidFill>
                  <a:srgbClr val="333333"/>
                </a:solidFill>
                <a:latin typeface="Courier" charset="0"/>
              </a:rPr>
              <a:t>.</a:t>
            </a:r>
            <a:r>
              <a:rPr lang="de-DE" sz="1200" dirty="0" err="1">
                <a:solidFill>
                  <a:prstClr val="black"/>
                </a:solidFill>
                <a:latin typeface="Courier" charset="0"/>
              </a:rPr>
              <a:t>zeros</a:t>
            </a:r>
            <a:r>
              <a:rPr lang="de-DE" sz="1200" dirty="0">
                <a:solidFill>
                  <a:prstClr val="black"/>
                </a:solidFill>
                <a:latin typeface="Courier" charset="0"/>
              </a:rPr>
              <a:t>(</a:t>
            </a:r>
            <a:r>
              <a:rPr lang="de-DE" sz="1200" b="1" dirty="0">
                <a:solidFill>
                  <a:srgbClr val="0000DD"/>
                </a:solidFill>
                <a:latin typeface="Courier-Bold" charset="0"/>
              </a:rPr>
              <a:t>5</a:t>
            </a:r>
            <a:r>
              <a:rPr lang="de-DE" sz="1200" dirty="0">
                <a:solidFill>
                  <a:prstClr val="black"/>
                </a:solidFill>
                <a:latin typeface="Courier" charset="0"/>
              </a:rPr>
              <a:t>, </a:t>
            </a:r>
            <a:r>
              <a:rPr lang="de-DE" sz="1200" dirty="0" err="1">
                <a:solidFill>
                  <a:prstClr val="black"/>
                </a:solidFill>
                <a:latin typeface="Courier" charset="0"/>
              </a:rPr>
              <a:t>dtype</a:t>
            </a:r>
            <a:r>
              <a:rPr lang="de-DE" sz="1200" dirty="0">
                <a:solidFill>
                  <a:srgbClr val="333333"/>
                </a:solidFill>
                <a:latin typeface="Courier" charset="0"/>
              </a:rPr>
              <a:t>=</a:t>
            </a:r>
            <a:r>
              <a:rPr lang="de-DE" sz="1200" dirty="0">
                <a:solidFill>
                  <a:prstClr val="black"/>
                </a:solidFill>
                <a:latin typeface="Courier" charset="0"/>
              </a:rPr>
              <a:t>'float64')</a:t>
            </a:r>
          </a:p>
          <a:p>
            <a:r>
              <a:rPr lang="pl-PL" sz="1200" dirty="0" err="1">
                <a:solidFill>
                  <a:prstClr val="black"/>
                </a:solidFill>
                <a:latin typeface="Courier" charset="0"/>
              </a:rPr>
              <a:t>array</a:t>
            </a:r>
            <a:r>
              <a:rPr lang="pl-PL" sz="1200" dirty="0">
                <a:solidFill>
                  <a:prstClr val="black"/>
                </a:solidFill>
                <a:latin typeface="Courier" charset="0"/>
              </a:rPr>
              <a:t>([ </a:t>
            </a:r>
            <a:r>
              <a:rPr lang="pl-PL" sz="1200" b="1" dirty="0">
                <a:solidFill>
                  <a:srgbClr val="6600EE"/>
                </a:solidFill>
                <a:latin typeface="Courier-Bold" charset="0"/>
              </a:rPr>
              <a:t>0.</a:t>
            </a:r>
            <a:r>
              <a:rPr lang="pl-PL" sz="1200" dirty="0">
                <a:solidFill>
                  <a:prstClr val="black"/>
                </a:solidFill>
                <a:latin typeface="Courier" charset="0"/>
              </a:rPr>
              <a:t>,  </a:t>
            </a:r>
            <a:r>
              <a:rPr lang="pl-PL" sz="1200" b="1" dirty="0">
                <a:solidFill>
                  <a:srgbClr val="6600EE"/>
                </a:solidFill>
                <a:latin typeface="Courier-Bold" charset="0"/>
              </a:rPr>
              <a:t>0.</a:t>
            </a:r>
            <a:r>
              <a:rPr lang="pl-PL" sz="1200" dirty="0">
                <a:solidFill>
                  <a:prstClr val="black"/>
                </a:solidFill>
                <a:latin typeface="Courier" charset="0"/>
              </a:rPr>
              <a:t>,  </a:t>
            </a:r>
            <a:r>
              <a:rPr lang="pl-PL" sz="1200" b="1" dirty="0">
                <a:solidFill>
                  <a:srgbClr val="6600EE"/>
                </a:solidFill>
                <a:latin typeface="Courier-Bold" charset="0"/>
              </a:rPr>
              <a:t>0.</a:t>
            </a:r>
            <a:r>
              <a:rPr lang="pl-PL" sz="1200" dirty="0">
                <a:solidFill>
                  <a:prstClr val="black"/>
                </a:solidFill>
                <a:latin typeface="Courier" charset="0"/>
              </a:rPr>
              <a:t>,  </a:t>
            </a:r>
            <a:r>
              <a:rPr lang="pl-PL" sz="1200" b="1" dirty="0">
                <a:solidFill>
                  <a:srgbClr val="6600EE"/>
                </a:solidFill>
                <a:latin typeface="Courier-Bold" charset="0"/>
              </a:rPr>
              <a:t>0.</a:t>
            </a:r>
            <a:r>
              <a:rPr lang="pl-PL" sz="1200" dirty="0">
                <a:solidFill>
                  <a:prstClr val="black"/>
                </a:solidFill>
                <a:latin typeface="Courier" charset="0"/>
              </a:rPr>
              <a:t>,  </a:t>
            </a:r>
            <a:r>
              <a:rPr lang="pl-PL" sz="1200" b="1" dirty="0">
                <a:solidFill>
                  <a:srgbClr val="6600EE"/>
                </a:solidFill>
                <a:latin typeface="Courier-Bold" charset="0"/>
              </a:rPr>
              <a:t>0.</a:t>
            </a:r>
            <a:r>
              <a:rPr lang="pl-PL" sz="1200" dirty="0">
                <a:solidFill>
                  <a:prstClr val="black"/>
                </a:solidFill>
                <a:latin typeface="Courier" charset="0"/>
              </a:rPr>
              <a:t>])</a:t>
            </a:r>
          </a:p>
          <a:p>
            <a:r>
              <a:rPr lang="pl-PL" sz="1200" dirty="0">
                <a:solidFill>
                  <a:srgbClr val="333333"/>
                </a:solidFill>
                <a:latin typeface="Courier" charset="0"/>
              </a:rPr>
              <a:t>&gt;&gt;&gt;</a:t>
            </a:r>
            <a:r>
              <a:rPr lang="pl-PL" sz="1200" dirty="0">
                <a:solidFill>
                  <a:prstClr val="black"/>
                </a:solidFill>
                <a:latin typeface="Courier" charset="0"/>
              </a:rPr>
              <a:t> </a:t>
            </a:r>
            <a:r>
              <a:rPr lang="pl-PL" sz="1200" dirty="0" err="1">
                <a:solidFill>
                  <a:prstClr val="black"/>
                </a:solidFill>
                <a:latin typeface="Courier" charset="0"/>
              </a:rPr>
              <a:t>np</a:t>
            </a:r>
            <a:r>
              <a:rPr lang="pl-PL" sz="1200" dirty="0" err="1">
                <a:solidFill>
                  <a:srgbClr val="333333"/>
                </a:solidFill>
                <a:latin typeface="Courier" charset="0"/>
              </a:rPr>
              <a:t>.</a:t>
            </a:r>
            <a:r>
              <a:rPr lang="pl-PL" sz="1200" dirty="0" err="1">
                <a:solidFill>
                  <a:prstClr val="black"/>
                </a:solidFill>
                <a:latin typeface="Courier" charset="0"/>
              </a:rPr>
              <a:t>arange</a:t>
            </a:r>
            <a:r>
              <a:rPr lang="pl-PL" sz="1200" dirty="0">
                <a:solidFill>
                  <a:prstClr val="black"/>
                </a:solidFill>
                <a:latin typeface="Courier" charset="0"/>
              </a:rPr>
              <a:t>(</a:t>
            </a:r>
            <a:r>
              <a:rPr lang="pl-PL" sz="1200" b="1" dirty="0">
                <a:solidFill>
                  <a:srgbClr val="0000DD"/>
                </a:solidFill>
                <a:latin typeface="Courier-Bold" charset="0"/>
              </a:rPr>
              <a:t>5</a:t>
            </a:r>
            <a:r>
              <a:rPr lang="pl-PL" sz="1200" dirty="0">
                <a:solidFill>
                  <a:prstClr val="black"/>
                </a:solidFill>
                <a:latin typeface="Courier" charset="0"/>
              </a:rPr>
              <a:t>, </a:t>
            </a:r>
            <a:r>
              <a:rPr lang="pl-PL" sz="1200" dirty="0" err="1">
                <a:solidFill>
                  <a:prstClr val="black"/>
                </a:solidFill>
                <a:latin typeface="Courier" charset="0"/>
              </a:rPr>
              <a:t>dtype</a:t>
            </a:r>
            <a:r>
              <a:rPr lang="pl-PL" sz="1200" dirty="0">
                <a:solidFill>
                  <a:srgbClr val="333333"/>
                </a:solidFill>
                <a:latin typeface="Courier" charset="0"/>
              </a:rPr>
              <a:t>=</a:t>
            </a:r>
            <a:r>
              <a:rPr lang="pl-PL" sz="1200" dirty="0">
                <a:solidFill>
                  <a:prstClr val="black"/>
                </a:solidFill>
                <a:latin typeface="Courier" charset="0"/>
              </a:rPr>
              <a:t>'float64')</a:t>
            </a:r>
          </a:p>
          <a:p>
            <a:r>
              <a:rPr lang="tr-TR" sz="1200" dirty="0" err="1">
                <a:solidFill>
                  <a:prstClr val="black"/>
                </a:solidFill>
                <a:latin typeface="Courier" charset="0"/>
              </a:rPr>
              <a:t>array</a:t>
            </a:r>
            <a:r>
              <a:rPr lang="tr-TR" sz="1200" dirty="0">
                <a:solidFill>
                  <a:prstClr val="black"/>
                </a:solidFill>
                <a:latin typeface="Courier" charset="0"/>
              </a:rPr>
              <a:t>([ </a:t>
            </a:r>
            <a:r>
              <a:rPr lang="tr-TR" sz="1200" b="1" dirty="0">
                <a:solidFill>
                  <a:srgbClr val="6600EE"/>
                </a:solidFill>
                <a:latin typeface="Courier-Bold" charset="0"/>
              </a:rPr>
              <a:t>0.</a:t>
            </a:r>
            <a:r>
              <a:rPr lang="tr-TR" sz="1200" dirty="0">
                <a:solidFill>
                  <a:prstClr val="black"/>
                </a:solidFill>
                <a:latin typeface="Courier" charset="0"/>
              </a:rPr>
              <a:t>,  </a:t>
            </a:r>
            <a:r>
              <a:rPr lang="tr-TR" sz="1200" b="1" dirty="0">
                <a:solidFill>
                  <a:srgbClr val="6600EE"/>
                </a:solidFill>
                <a:latin typeface="Courier-Bold" charset="0"/>
              </a:rPr>
              <a:t>1.</a:t>
            </a:r>
            <a:r>
              <a:rPr lang="tr-TR" sz="1200" dirty="0">
                <a:solidFill>
                  <a:prstClr val="black"/>
                </a:solidFill>
                <a:latin typeface="Courier" charset="0"/>
              </a:rPr>
              <a:t>,  </a:t>
            </a:r>
            <a:r>
              <a:rPr lang="tr-TR" sz="1200" b="1" dirty="0">
                <a:solidFill>
                  <a:srgbClr val="6600EE"/>
                </a:solidFill>
                <a:latin typeface="Courier-Bold" charset="0"/>
              </a:rPr>
              <a:t>2.</a:t>
            </a:r>
            <a:r>
              <a:rPr lang="tr-TR" sz="1200" dirty="0">
                <a:solidFill>
                  <a:prstClr val="black"/>
                </a:solidFill>
                <a:latin typeface="Courier" charset="0"/>
              </a:rPr>
              <a:t>,  </a:t>
            </a:r>
            <a:r>
              <a:rPr lang="tr-TR" sz="1200" b="1" dirty="0">
                <a:solidFill>
                  <a:srgbClr val="6600EE"/>
                </a:solidFill>
                <a:latin typeface="Courier-Bold" charset="0"/>
              </a:rPr>
              <a:t>3.</a:t>
            </a:r>
            <a:r>
              <a:rPr lang="tr-TR" sz="1200" dirty="0">
                <a:solidFill>
                  <a:prstClr val="black"/>
                </a:solidFill>
                <a:latin typeface="Courier" charset="0"/>
              </a:rPr>
              <a:t>,  </a:t>
            </a:r>
            <a:r>
              <a:rPr lang="tr-TR" sz="1200" b="1" dirty="0">
                <a:solidFill>
                  <a:srgbClr val="6600EE"/>
                </a:solidFill>
                <a:latin typeface="Courier-Bold" charset="0"/>
              </a:rPr>
              <a:t>4.</a:t>
            </a:r>
            <a:r>
              <a:rPr lang="tr-TR" sz="1200" dirty="0">
                <a:solidFill>
                  <a:prstClr val="black"/>
                </a:solidFill>
                <a:latin typeface="Courier" charset="0"/>
              </a:rPr>
              <a:t>])</a:t>
            </a:r>
          </a:p>
          <a:p>
            <a:r>
              <a:rPr lang="pl-PL" sz="1200" dirty="0">
                <a:solidFill>
                  <a:srgbClr val="333333"/>
                </a:solidFill>
                <a:latin typeface="Courier" charset="0"/>
              </a:rPr>
              <a:t>&gt;&gt;&gt;</a:t>
            </a:r>
            <a:r>
              <a:rPr lang="pl-PL" sz="1200" dirty="0">
                <a:solidFill>
                  <a:prstClr val="black"/>
                </a:solidFill>
                <a:latin typeface="Courier" charset="0"/>
              </a:rPr>
              <a:t> </a:t>
            </a:r>
            <a:r>
              <a:rPr lang="pl-PL" sz="1200" dirty="0" err="1">
                <a:solidFill>
                  <a:prstClr val="black"/>
                </a:solidFill>
                <a:latin typeface="Courier" charset="0"/>
              </a:rPr>
              <a:t>np</a:t>
            </a:r>
            <a:r>
              <a:rPr lang="pl-PL" sz="1200" dirty="0" err="1">
                <a:solidFill>
                  <a:srgbClr val="333333"/>
                </a:solidFill>
                <a:latin typeface="Courier" charset="0"/>
              </a:rPr>
              <a:t>.</a:t>
            </a:r>
            <a:r>
              <a:rPr lang="pl-PL" sz="1200" dirty="0" err="1">
                <a:solidFill>
                  <a:prstClr val="black"/>
                </a:solidFill>
                <a:latin typeface="Courier" charset="0"/>
              </a:rPr>
              <a:t>array</a:t>
            </a:r>
            <a:r>
              <a:rPr lang="pl-PL" sz="1200" dirty="0">
                <a:solidFill>
                  <a:prstClr val="black"/>
                </a:solidFill>
                <a:latin typeface="Courier" charset="0"/>
              </a:rPr>
              <a:t>([</a:t>
            </a:r>
            <a:r>
              <a:rPr lang="pl-PL" sz="1200" b="1" dirty="0">
                <a:solidFill>
                  <a:srgbClr val="0000DD"/>
                </a:solidFill>
                <a:latin typeface="Courier-Bold" charset="0"/>
              </a:rPr>
              <a:t>3</a:t>
            </a:r>
            <a:r>
              <a:rPr lang="pl-PL" sz="1200" dirty="0">
                <a:solidFill>
                  <a:prstClr val="black"/>
                </a:solidFill>
                <a:latin typeface="Courier" charset="0"/>
              </a:rPr>
              <a:t>, </a:t>
            </a:r>
            <a:r>
              <a:rPr lang="pl-PL" sz="1200" b="1" dirty="0">
                <a:solidFill>
                  <a:srgbClr val="0000DD"/>
                </a:solidFill>
                <a:latin typeface="Courier-Bold" charset="0"/>
              </a:rPr>
              <a:t>7</a:t>
            </a:r>
            <a:r>
              <a:rPr lang="pl-PL" sz="1200" dirty="0">
                <a:solidFill>
                  <a:prstClr val="black"/>
                </a:solidFill>
                <a:latin typeface="Courier" charset="0"/>
              </a:rPr>
              <a:t>, </a:t>
            </a:r>
            <a:r>
              <a:rPr lang="pl-PL" sz="1200" b="1" dirty="0">
                <a:solidFill>
                  <a:srgbClr val="0000DD"/>
                </a:solidFill>
                <a:latin typeface="Courier-Bold" charset="0"/>
              </a:rPr>
              <a:t>5</a:t>
            </a:r>
            <a:r>
              <a:rPr lang="pl-PL" sz="1200" dirty="0">
                <a:solidFill>
                  <a:prstClr val="black"/>
                </a:solidFill>
                <a:latin typeface="Courier" charset="0"/>
              </a:rPr>
              <a:t>, </a:t>
            </a:r>
            <a:r>
              <a:rPr lang="pl-PL" sz="1200" dirty="0">
                <a:solidFill>
                  <a:srgbClr val="333333"/>
                </a:solidFill>
                <a:latin typeface="Courier" charset="0"/>
              </a:rPr>
              <a:t>-</a:t>
            </a:r>
            <a:r>
              <a:rPr lang="pl-PL" sz="1200" b="1" dirty="0">
                <a:solidFill>
                  <a:srgbClr val="0000DD"/>
                </a:solidFill>
                <a:latin typeface="Courier-Bold" charset="0"/>
              </a:rPr>
              <a:t>1</a:t>
            </a:r>
            <a:r>
              <a:rPr lang="pl-PL" sz="1200" dirty="0">
                <a:solidFill>
                  <a:prstClr val="black"/>
                </a:solidFill>
                <a:latin typeface="Courier" charset="0"/>
              </a:rPr>
              <a:t>, </a:t>
            </a:r>
            <a:r>
              <a:rPr lang="pl-PL" sz="1200" b="1" dirty="0">
                <a:solidFill>
                  <a:srgbClr val="0000DD"/>
                </a:solidFill>
                <a:latin typeface="Courier-Bold" charset="0"/>
              </a:rPr>
              <a:t>0</a:t>
            </a:r>
            <a:r>
              <a:rPr lang="pl-PL" sz="1200" dirty="0">
                <a:solidFill>
                  <a:prstClr val="black"/>
                </a:solidFill>
                <a:latin typeface="Courier" charset="0"/>
              </a:rPr>
              <a:t>], </a:t>
            </a:r>
            <a:r>
              <a:rPr lang="pl-PL" sz="1200" dirty="0" err="1">
                <a:solidFill>
                  <a:prstClr val="black"/>
                </a:solidFill>
                <a:latin typeface="Courier" charset="0"/>
              </a:rPr>
              <a:t>dtype</a:t>
            </a:r>
            <a:r>
              <a:rPr lang="pl-PL" sz="1200" dirty="0">
                <a:solidFill>
                  <a:srgbClr val="333333"/>
                </a:solidFill>
                <a:latin typeface="Courier" charset="0"/>
              </a:rPr>
              <a:t>=</a:t>
            </a:r>
            <a:r>
              <a:rPr lang="pl-PL" sz="1200" dirty="0">
                <a:solidFill>
                  <a:prstClr val="black"/>
                </a:solidFill>
                <a:latin typeface="Courier" charset="0"/>
              </a:rPr>
              <a:t>'float64')</a:t>
            </a:r>
          </a:p>
          <a:p>
            <a:r>
              <a:rPr lang="tr-TR" sz="1200" dirty="0" err="1">
                <a:solidFill>
                  <a:prstClr val="black"/>
                </a:solidFill>
                <a:latin typeface="Courier" charset="0"/>
              </a:rPr>
              <a:t>array</a:t>
            </a:r>
            <a:r>
              <a:rPr lang="tr-TR" sz="1200" dirty="0">
                <a:solidFill>
                  <a:prstClr val="black"/>
                </a:solidFill>
                <a:latin typeface="Courier" charset="0"/>
              </a:rPr>
              <a:t>([ </a:t>
            </a:r>
            <a:r>
              <a:rPr lang="tr-TR" sz="1200" b="1" dirty="0">
                <a:solidFill>
                  <a:srgbClr val="6600EE"/>
                </a:solidFill>
                <a:latin typeface="Courier-Bold" charset="0"/>
              </a:rPr>
              <a:t>3.</a:t>
            </a:r>
            <a:r>
              <a:rPr lang="tr-TR" sz="1200" dirty="0">
                <a:solidFill>
                  <a:prstClr val="black"/>
                </a:solidFill>
                <a:latin typeface="Courier" charset="0"/>
              </a:rPr>
              <a:t>,  </a:t>
            </a:r>
            <a:r>
              <a:rPr lang="tr-TR" sz="1200" b="1" dirty="0">
                <a:solidFill>
                  <a:srgbClr val="6600EE"/>
                </a:solidFill>
                <a:latin typeface="Courier-Bold" charset="0"/>
              </a:rPr>
              <a:t>7.</a:t>
            </a:r>
            <a:r>
              <a:rPr lang="tr-TR" sz="1200" dirty="0">
                <a:solidFill>
                  <a:prstClr val="black"/>
                </a:solidFill>
                <a:latin typeface="Courier" charset="0"/>
              </a:rPr>
              <a:t>,  </a:t>
            </a:r>
            <a:r>
              <a:rPr lang="tr-TR" sz="1200" b="1" dirty="0">
                <a:solidFill>
                  <a:srgbClr val="6600EE"/>
                </a:solidFill>
                <a:latin typeface="Courier-Bold" charset="0"/>
              </a:rPr>
              <a:t>5.</a:t>
            </a:r>
            <a:r>
              <a:rPr lang="tr-TR" sz="1200" dirty="0">
                <a:solidFill>
                  <a:prstClr val="black"/>
                </a:solidFill>
                <a:latin typeface="Courier" charset="0"/>
              </a:rPr>
              <a:t>, </a:t>
            </a:r>
            <a:r>
              <a:rPr lang="tr-TR" sz="1200" dirty="0">
                <a:solidFill>
                  <a:srgbClr val="333333"/>
                </a:solidFill>
                <a:latin typeface="Courier" charset="0"/>
              </a:rPr>
              <a:t>-</a:t>
            </a:r>
            <a:r>
              <a:rPr lang="tr-TR" sz="1200" b="1" dirty="0">
                <a:solidFill>
                  <a:srgbClr val="6600EE"/>
                </a:solidFill>
                <a:latin typeface="Courier-Bold" charset="0"/>
              </a:rPr>
              <a:t>1.</a:t>
            </a:r>
            <a:r>
              <a:rPr lang="tr-TR" sz="1200" dirty="0">
                <a:solidFill>
                  <a:prstClr val="black"/>
                </a:solidFill>
                <a:latin typeface="Courier" charset="0"/>
              </a:rPr>
              <a:t>,  </a:t>
            </a:r>
            <a:r>
              <a:rPr lang="tr-TR" sz="1200" b="1" dirty="0">
                <a:solidFill>
                  <a:srgbClr val="6600EE"/>
                </a:solidFill>
                <a:latin typeface="Courier-Bold" charset="0"/>
              </a:rPr>
              <a:t>0.</a:t>
            </a:r>
            <a:r>
              <a:rPr lang="tr-TR" sz="1200" dirty="0">
                <a:solidFill>
                  <a:prstClr val="black"/>
                </a:solidFill>
                <a:latin typeface="Courier" charset="0"/>
              </a:rPr>
              <a:t>])</a:t>
            </a:r>
            <a:endParaRPr lang="en-US" sz="1200" dirty="0"/>
          </a:p>
        </p:txBody>
      </p:sp>
    </p:spTree>
    <p:extLst>
      <p:ext uri="{BB962C8B-B14F-4D97-AF65-F5344CB8AC3E}">
        <p14:creationId xmlns:p14="http://schemas.microsoft.com/office/powerpoint/2010/main" val="12005382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Reshape Arrays</a:t>
            </a:r>
            <a:endParaRPr lang="en-US" dirty="0"/>
          </a:p>
        </p:txBody>
      </p:sp>
      <p:sp>
        <p:nvSpPr>
          <p:cNvPr id="3" name="Content Placeholder 2"/>
          <p:cNvSpPr>
            <a:spLocks noGrp="1"/>
          </p:cNvSpPr>
          <p:nvPr>
            <p:ph idx="1"/>
          </p:nvPr>
        </p:nvSpPr>
        <p:spPr>
          <a:xfrm>
            <a:off x="628650" y="1258646"/>
            <a:ext cx="7886700" cy="2358131"/>
          </a:xfrm>
        </p:spPr>
        <p:txBody>
          <a:bodyPr/>
          <a:lstStyle/>
          <a:p>
            <a:r>
              <a:rPr lang="en-US" dirty="0" smtClean="0"/>
              <a:t>reshape(): Change to any </a:t>
            </a:r>
            <a:r>
              <a:rPr lang="en-US" smtClean="0"/>
              <a:t>shape.</a:t>
            </a:r>
            <a:endParaRPr lang="en-US" dirty="0" smtClean="0"/>
          </a:p>
        </p:txBody>
      </p:sp>
      <p:sp>
        <p:nvSpPr>
          <p:cNvPr id="4" name="Slide Number Placeholder 3"/>
          <p:cNvSpPr>
            <a:spLocks noGrp="1"/>
          </p:cNvSpPr>
          <p:nvPr>
            <p:ph type="sldNum" sz="quarter" idx="12"/>
          </p:nvPr>
        </p:nvSpPr>
        <p:spPr/>
        <p:txBody>
          <a:bodyPr/>
          <a:lstStyle/>
          <a:p>
            <a:fld id="{6113E31D-E2AB-40D1-8B51-AFA5AFEF393A}" type="slidenum">
              <a:rPr lang="en-US" smtClean="0"/>
              <a:t>33</a:t>
            </a:fld>
            <a:endParaRPr lang="en-US" dirty="0"/>
          </a:p>
        </p:txBody>
      </p:sp>
      <p:grpSp>
        <p:nvGrpSpPr>
          <p:cNvPr id="17" name="Group 16"/>
          <p:cNvGrpSpPr/>
          <p:nvPr/>
        </p:nvGrpSpPr>
        <p:grpSpPr>
          <a:xfrm>
            <a:off x="1376979" y="1626420"/>
            <a:ext cx="6168353" cy="1954381"/>
            <a:chOff x="1947134" y="1594147"/>
            <a:chExt cx="6168353" cy="1954381"/>
          </a:xfrm>
        </p:grpSpPr>
        <p:sp>
          <p:nvSpPr>
            <p:cNvPr id="5" name="TextBox 4"/>
            <p:cNvSpPr txBox="1"/>
            <p:nvPr/>
          </p:nvSpPr>
          <p:spPr>
            <a:xfrm>
              <a:off x="1947134" y="1594147"/>
              <a:ext cx="4687502" cy="1954381"/>
            </a:xfrm>
            <a:prstGeom prst="rect">
              <a:avLst/>
            </a:prstGeom>
            <a:noFill/>
          </p:spPr>
          <p:txBody>
            <a:bodyPr wrap="none" rtlCol="0">
              <a:spAutoFit/>
            </a:bodyPr>
            <a:lstStyle/>
            <a:p>
              <a:r>
                <a:rPr lang="pl-PL" sz="1100" dirty="0" smtClean="0">
                  <a:solidFill>
                    <a:srgbClr val="333333"/>
                  </a:solidFill>
                  <a:latin typeface="Courier" charset="0"/>
                </a:rPr>
                <a:t>&gt;&gt;&gt;</a:t>
              </a:r>
              <a:r>
                <a:rPr lang="pl-PL" sz="1100" dirty="0" smtClean="0">
                  <a:solidFill>
                    <a:prstClr val="black"/>
                  </a:solidFill>
                  <a:latin typeface="Courier" charset="0"/>
                </a:rPr>
                <a:t> </a:t>
              </a:r>
              <a:r>
                <a:rPr lang="pl-PL" sz="1100" dirty="0" err="1">
                  <a:solidFill>
                    <a:prstClr val="black"/>
                  </a:solidFill>
                  <a:latin typeface="Courier" charset="0"/>
                </a:rPr>
                <a:t>arr</a:t>
              </a:r>
              <a:r>
                <a:rPr lang="pl-PL" sz="1100" dirty="0">
                  <a:solidFill>
                    <a:prstClr val="black"/>
                  </a:solidFill>
                  <a:latin typeface="Courier" charset="0"/>
                </a:rPr>
                <a:t> </a:t>
              </a:r>
              <a:r>
                <a:rPr lang="pl-PL" sz="1100" dirty="0">
                  <a:solidFill>
                    <a:srgbClr val="333333"/>
                  </a:solidFill>
                  <a:latin typeface="Courier" charset="0"/>
                </a:rPr>
                <a:t>=</a:t>
              </a:r>
              <a:r>
                <a:rPr lang="pl-PL" sz="1100" dirty="0">
                  <a:solidFill>
                    <a:prstClr val="black"/>
                  </a:solidFill>
                  <a:latin typeface="Courier" charset="0"/>
                </a:rPr>
                <a:t> </a:t>
              </a:r>
              <a:r>
                <a:rPr lang="pl-PL" sz="1100" dirty="0" err="1">
                  <a:solidFill>
                    <a:prstClr val="black"/>
                  </a:solidFill>
                  <a:latin typeface="Courier" charset="0"/>
                </a:rPr>
                <a:t>np</a:t>
              </a:r>
              <a:r>
                <a:rPr lang="pl-PL" sz="1100" dirty="0" err="1">
                  <a:solidFill>
                    <a:srgbClr val="333333"/>
                  </a:solidFill>
                  <a:latin typeface="Courier" charset="0"/>
                </a:rPr>
                <a:t>.</a:t>
              </a:r>
              <a:r>
                <a:rPr lang="pl-PL" sz="1100" dirty="0" err="1">
                  <a:solidFill>
                    <a:prstClr val="black"/>
                  </a:solidFill>
                  <a:latin typeface="Courier" charset="0"/>
                </a:rPr>
                <a:t>arange</a:t>
              </a:r>
              <a:r>
                <a:rPr lang="pl-PL" sz="1100" dirty="0">
                  <a:solidFill>
                    <a:prstClr val="black"/>
                  </a:solidFill>
                  <a:latin typeface="Courier" charset="0"/>
                </a:rPr>
                <a:t>(</a:t>
              </a:r>
              <a:r>
                <a:rPr lang="pl-PL" sz="1100" b="1" dirty="0">
                  <a:solidFill>
                    <a:srgbClr val="0000DD"/>
                  </a:solidFill>
                  <a:latin typeface="Courier-Bold" charset="0"/>
                </a:rPr>
                <a:t>6</a:t>
              </a:r>
              <a:r>
                <a:rPr lang="pl-PL" sz="1100" dirty="0">
                  <a:solidFill>
                    <a:prstClr val="black"/>
                  </a:solidFill>
                  <a:latin typeface="Courier" charset="0"/>
                </a:rPr>
                <a:t>, </a:t>
              </a:r>
              <a:r>
                <a:rPr lang="pl-PL" sz="1100" dirty="0" err="1">
                  <a:solidFill>
                    <a:prstClr val="black"/>
                  </a:solidFill>
                  <a:latin typeface="Courier" charset="0"/>
                </a:rPr>
                <a:t>dtype</a:t>
              </a:r>
              <a:r>
                <a:rPr lang="pl-PL" sz="1100" dirty="0">
                  <a:solidFill>
                    <a:srgbClr val="333333"/>
                  </a:solidFill>
                  <a:latin typeface="Courier" charset="0"/>
                </a:rPr>
                <a:t>=</a:t>
              </a:r>
              <a:r>
                <a:rPr lang="pl-PL" sz="1100" dirty="0">
                  <a:solidFill>
                    <a:prstClr val="black"/>
                  </a:solidFill>
                  <a:latin typeface="Courier" charset="0"/>
                </a:rPr>
                <a:t>'int32')</a:t>
              </a: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arr</a:t>
              </a:r>
              <a:r>
                <a:rPr lang="en-US" sz="1100" dirty="0" err="1">
                  <a:solidFill>
                    <a:srgbClr val="333333"/>
                  </a:solidFill>
                  <a:latin typeface="Courier" charset="0"/>
                </a:rPr>
                <a:t>.</a:t>
              </a:r>
              <a:r>
                <a:rPr lang="en-US" sz="1100" dirty="0" err="1">
                  <a:solidFill>
                    <a:prstClr val="black"/>
                  </a:solidFill>
                  <a:latin typeface="Courier" charset="0"/>
                </a:rPr>
                <a:t>reshape</a:t>
              </a:r>
              <a:r>
                <a:rPr lang="en-US" sz="1100" dirty="0">
                  <a:solidFill>
                    <a:prstClr val="black"/>
                  </a:solidFill>
                  <a:latin typeface="Courier" charset="0"/>
                </a:rPr>
                <a:t>((</a:t>
              </a:r>
              <a:r>
                <a:rPr lang="en-US" sz="1100" b="1" dirty="0">
                  <a:solidFill>
                    <a:srgbClr val="0000DD"/>
                  </a:solidFill>
                  <a:latin typeface="Courier-Bold" charset="0"/>
                </a:rPr>
                <a:t>2</a:t>
              </a:r>
              <a:r>
                <a:rPr lang="en-US" sz="1100" dirty="0">
                  <a:solidFill>
                    <a:prstClr val="black"/>
                  </a:solidFill>
                  <a:latin typeface="Courier" charset="0"/>
                </a:rPr>
                <a:t>,</a:t>
              </a:r>
              <a:r>
                <a:rPr lang="en-US" sz="1100" b="1" dirty="0">
                  <a:solidFill>
                    <a:srgbClr val="0000DD"/>
                  </a:solidFill>
                  <a:latin typeface="Courier-Bold" charset="0"/>
                </a:rPr>
                <a:t>3</a:t>
              </a:r>
              <a:r>
                <a:rPr lang="en-US" sz="1100" dirty="0">
                  <a:solidFill>
                    <a:prstClr val="black"/>
                  </a:solidFill>
                  <a:latin typeface="Courier" charset="0"/>
                </a:rPr>
                <a:t>))</a:t>
              </a:r>
            </a:p>
            <a:p>
              <a:r>
                <a:rPr lang="pt-BR" sz="1100" dirty="0" err="1">
                  <a:solidFill>
                    <a:prstClr val="black"/>
                  </a:solidFill>
                  <a:latin typeface="Courier" charset="0"/>
                </a:rPr>
                <a:t>array</a:t>
              </a:r>
              <a:r>
                <a:rPr lang="pt-BR" sz="1100" dirty="0">
                  <a:solidFill>
                    <a:prstClr val="black"/>
                  </a:solidFill>
                  <a:latin typeface="Courier" charset="0"/>
                </a:rPr>
                <a:t>([[</a:t>
              </a:r>
              <a:r>
                <a:rPr lang="pt-BR" sz="1100" b="1" dirty="0">
                  <a:solidFill>
                    <a:srgbClr val="0000DD"/>
                  </a:solidFill>
                  <a:latin typeface="Courier-Bold" charset="0"/>
                </a:rPr>
                <a:t>0</a:t>
              </a:r>
              <a:r>
                <a:rPr lang="pt-BR" sz="1100" dirty="0">
                  <a:solidFill>
                    <a:prstClr val="black"/>
                  </a:solidFill>
                  <a:latin typeface="Courier" charset="0"/>
                </a:rPr>
                <a:t>, </a:t>
              </a:r>
              <a:r>
                <a:rPr lang="pt-BR" sz="1100" b="1" dirty="0">
                  <a:solidFill>
                    <a:srgbClr val="0000DD"/>
                  </a:solidFill>
                  <a:latin typeface="Courier-Bold" charset="0"/>
                </a:rPr>
                <a:t>1</a:t>
              </a:r>
              <a:r>
                <a:rPr lang="pt-BR" sz="1100" dirty="0">
                  <a:solidFill>
                    <a:prstClr val="black"/>
                  </a:solidFill>
                  <a:latin typeface="Courier" charset="0"/>
                </a:rPr>
                <a:t>, </a:t>
              </a:r>
              <a:r>
                <a:rPr lang="pt-BR" sz="1100" b="1" dirty="0">
                  <a:solidFill>
                    <a:srgbClr val="0000DD"/>
                  </a:solidFill>
                  <a:latin typeface="Courier-Bold" charset="0"/>
                </a:rPr>
                <a:t>2</a:t>
              </a:r>
              <a:r>
                <a:rPr lang="pt-BR" sz="1100" dirty="0">
                  <a:solidFill>
                    <a:prstClr val="black"/>
                  </a:solidFill>
                  <a:latin typeface="Courier" charset="0"/>
                </a:rPr>
                <a:t>],</a:t>
              </a:r>
            </a:p>
            <a:p>
              <a:r>
                <a:rPr lang="en-US" sz="1100" dirty="0">
                  <a:solidFill>
                    <a:prstClr val="black"/>
                  </a:solidFill>
                  <a:latin typeface="Courier" charset="0"/>
                </a:rPr>
                <a:t>       [</a:t>
              </a:r>
              <a:r>
                <a:rPr lang="en-US" sz="1100" b="1" dirty="0">
                  <a:solidFill>
                    <a:srgbClr val="0000DD"/>
                  </a:solidFill>
                  <a:latin typeface="Courier-Bold" charset="0"/>
                </a:rPr>
                <a:t>3</a:t>
              </a:r>
              <a:r>
                <a:rPr lang="en-US" sz="1100" dirty="0">
                  <a:solidFill>
                    <a:prstClr val="black"/>
                  </a:solidFill>
                  <a:latin typeface="Courier" charset="0"/>
                </a:rPr>
                <a:t>, </a:t>
              </a:r>
              <a:r>
                <a:rPr lang="en-US" sz="1100" b="1" dirty="0">
                  <a:solidFill>
                    <a:srgbClr val="0000DD"/>
                  </a:solidFill>
                  <a:latin typeface="Courier-Bold" charset="0"/>
                </a:rPr>
                <a:t>4</a:t>
              </a:r>
              <a:r>
                <a:rPr lang="en-US" sz="1100" dirty="0">
                  <a:solidFill>
                    <a:prstClr val="black"/>
                  </a:solidFill>
                  <a:latin typeface="Courier" charset="0"/>
                </a:rPr>
                <a:t>, </a:t>
              </a:r>
              <a:r>
                <a:rPr lang="en-US" sz="1100" b="1" dirty="0">
                  <a:solidFill>
                    <a:srgbClr val="0000DD"/>
                  </a:solidFill>
                  <a:latin typeface="Courier-Bold" charset="0"/>
                </a:rPr>
                <a:t>5</a:t>
              </a:r>
              <a:r>
                <a:rPr lang="en-US" sz="1100" dirty="0">
                  <a:solidFill>
                    <a:prstClr val="black"/>
                  </a:solidFill>
                  <a:latin typeface="Courier" charset="0"/>
                </a:rPr>
                <a:t>]], </a:t>
              </a:r>
              <a:r>
                <a:rPr lang="en-US" sz="1100" dirty="0" err="1">
                  <a:solidFill>
                    <a:prstClr val="black"/>
                  </a:solidFill>
                  <a:latin typeface="Courier" charset="0"/>
                </a:rPr>
                <a:t>dtype</a:t>
              </a:r>
              <a:r>
                <a:rPr lang="en-US" sz="1100" dirty="0">
                  <a:solidFill>
                    <a:srgbClr val="333333"/>
                  </a:solidFill>
                  <a:latin typeface="Courier" charset="0"/>
                </a:rPr>
                <a:t>=</a:t>
              </a:r>
              <a:r>
                <a:rPr lang="en-US" sz="1100" dirty="0">
                  <a:solidFill>
                    <a:prstClr val="black"/>
                  </a:solidFill>
                  <a:latin typeface="Courier" charset="0"/>
                </a:rPr>
                <a:t>int32)</a:t>
              </a: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arr</a:t>
              </a:r>
              <a:r>
                <a:rPr lang="en-US" sz="1100" dirty="0" err="1">
                  <a:solidFill>
                    <a:srgbClr val="333333"/>
                  </a:solidFill>
                  <a:latin typeface="Courier" charset="0"/>
                </a:rPr>
                <a:t>.</a:t>
              </a:r>
              <a:r>
                <a:rPr lang="en-US" sz="1100" dirty="0" err="1">
                  <a:solidFill>
                    <a:prstClr val="black"/>
                  </a:solidFill>
                  <a:latin typeface="Courier" charset="0"/>
                </a:rPr>
                <a:t>reshape</a:t>
              </a:r>
              <a:r>
                <a:rPr lang="en-US" sz="1100" dirty="0">
                  <a:solidFill>
                    <a:prstClr val="black"/>
                  </a:solidFill>
                  <a:latin typeface="Courier" charset="0"/>
                </a:rPr>
                <a:t>((</a:t>
              </a:r>
              <a:r>
                <a:rPr lang="en-US" sz="1100" b="1" dirty="0">
                  <a:solidFill>
                    <a:srgbClr val="0000DD"/>
                  </a:solidFill>
                  <a:latin typeface="Courier-Bold" charset="0"/>
                </a:rPr>
                <a:t>2</a:t>
              </a:r>
              <a:r>
                <a:rPr lang="en-US" sz="1100" dirty="0">
                  <a:solidFill>
                    <a:prstClr val="black"/>
                  </a:solidFill>
                  <a:latin typeface="Courier" charset="0"/>
                </a:rPr>
                <a:t>,</a:t>
              </a:r>
              <a:r>
                <a:rPr lang="en-US" sz="1100" b="1" dirty="0">
                  <a:solidFill>
                    <a:srgbClr val="0000DD"/>
                  </a:solidFill>
                  <a:latin typeface="Courier-Bold" charset="0"/>
                </a:rPr>
                <a:t>3</a:t>
              </a:r>
              <a:r>
                <a:rPr lang="en-US" sz="1100" dirty="0">
                  <a:solidFill>
                    <a:prstClr val="black"/>
                  </a:solidFill>
                  <a:latin typeface="Courier" charset="0"/>
                </a:rPr>
                <a:t>))[</a:t>
              </a:r>
              <a:r>
                <a:rPr lang="en-US" sz="1100" b="1" dirty="0">
                  <a:solidFill>
                    <a:srgbClr val="0000DD"/>
                  </a:solidFill>
                  <a:latin typeface="Courier-Bold" charset="0"/>
                </a:rPr>
                <a:t>0</a:t>
              </a:r>
              <a:r>
                <a:rPr lang="en-US" sz="1100" dirty="0">
                  <a:solidFill>
                    <a:prstClr val="black"/>
                  </a:solidFill>
                  <a:latin typeface="Courier" charset="0"/>
                </a:rPr>
                <a:t>,</a:t>
              </a:r>
              <a:r>
                <a:rPr lang="en-US" sz="1100" b="1" dirty="0">
                  <a:solidFill>
                    <a:srgbClr val="0000DD"/>
                  </a:solidFill>
                  <a:latin typeface="Courier-Bold" charset="0"/>
                </a:rPr>
                <a:t>0</a:t>
              </a:r>
              <a:r>
                <a:rPr lang="en-US" sz="1100" dirty="0">
                  <a:solidFill>
                    <a:prstClr val="black"/>
                  </a:solidFill>
                  <a:latin typeface="Courier" charset="0"/>
                </a:rPr>
                <a:t>] </a:t>
              </a:r>
              <a:r>
                <a:rPr lang="en-US" sz="1100" dirty="0">
                  <a:solidFill>
                    <a:srgbClr val="333333"/>
                  </a:solidFill>
                  <a:latin typeface="Courier" charset="0"/>
                </a:rPr>
                <a:t>=</a:t>
              </a:r>
              <a:r>
                <a:rPr lang="en-US" sz="1100" dirty="0">
                  <a:solidFill>
                    <a:prstClr val="black"/>
                  </a:solidFill>
                  <a:latin typeface="Courier" charset="0"/>
                </a:rPr>
                <a:t> </a:t>
              </a:r>
              <a:r>
                <a:rPr lang="en-US" sz="1100" b="1" dirty="0">
                  <a:solidFill>
                    <a:srgbClr val="0000DD"/>
                  </a:solidFill>
                  <a:latin typeface="Courier-Bold" charset="0"/>
                </a:rPr>
                <a:t>7</a:t>
              </a:r>
              <a:endParaRPr lang="en-US" sz="1100" dirty="0">
                <a:solidFill>
                  <a:prstClr val="black"/>
                </a:solidFill>
                <a:latin typeface="Courier" charset="0"/>
              </a:endParaRP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arr</a:t>
              </a:r>
              <a:endParaRPr lang="en-US" sz="1100" dirty="0">
                <a:solidFill>
                  <a:prstClr val="black"/>
                </a:solidFill>
                <a:latin typeface="Courier" charset="0"/>
              </a:endParaRPr>
            </a:p>
            <a:p>
              <a:r>
                <a:rPr lang="en-US" sz="1100" dirty="0">
                  <a:solidFill>
                    <a:prstClr val="black"/>
                  </a:solidFill>
                  <a:latin typeface="Courier" charset="0"/>
                </a:rPr>
                <a:t>array([</a:t>
              </a:r>
              <a:r>
                <a:rPr lang="en-US" sz="1100" b="1" dirty="0">
                  <a:solidFill>
                    <a:srgbClr val="0000DD"/>
                  </a:solidFill>
                  <a:latin typeface="Courier-Bold" charset="0"/>
                </a:rPr>
                <a:t>7</a:t>
              </a:r>
              <a:r>
                <a:rPr lang="en-US" sz="1100" dirty="0">
                  <a:solidFill>
                    <a:prstClr val="black"/>
                  </a:solidFill>
                  <a:latin typeface="Courier" charset="0"/>
                </a:rPr>
                <a:t>, </a:t>
              </a:r>
              <a:r>
                <a:rPr lang="en-US" sz="1100" b="1" dirty="0">
                  <a:solidFill>
                    <a:srgbClr val="0000DD"/>
                  </a:solidFill>
                  <a:latin typeface="Courier-Bold" charset="0"/>
                </a:rPr>
                <a:t>1</a:t>
              </a:r>
              <a:r>
                <a:rPr lang="en-US" sz="1100" dirty="0">
                  <a:solidFill>
                    <a:prstClr val="black"/>
                  </a:solidFill>
                  <a:latin typeface="Courier" charset="0"/>
                </a:rPr>
                <a:t>, </a:t>
              </a:r>
              <a:r>
                <a:rPr lang="en-US" sz="1100" b="1" dirty="0">
                  <a:solidFill>
                    <a:srgbClr val="0000DD"/>
                  </a:solidFill>
                  <a:latin typeface="Courier-Bold" charset="0"/>
                </a:rPr>
                <a:t>2</a:t>
              </a:r>
              <a:r>
                <a:rPr lang="en-US" sz="1100" dirty="0">
                  <a:solidFill>
                    <a:prstClr val="black"/>
                  </a:solidFill>
                  <a:latin typeface="Courier" charset="0"/>
                </a:rPr>
                <a:t>, </a:t>
              </a:r>
              <a:r>
                <a:rPr lang="en-US" sz="1100" b="1" dirty="0">
                  <a:solidFill>
                    <a:srgbClr val="0000DD"/>
                  </a:solidFill>
                  <a:latin typeface="Courier-Bold" charset="0"/>
                </a:rPr>
                <a:t>3</a:t>
              </a:r>
              <a:r>
                <a:rPr lang="en-US" sz="1100" dirty="0">
                  <a:solidFill>
                    <a:prstClr val="black"/>
                  </a:solidFill>
                  <a:latin typeface="Courier" charset="0"/>
                </a:rPr>
                <a:t>, </a:t>
              </a:r>
              <a:r>
                <a:rPr lang="en-US" sz="1100" b="1" dirty="0">
                  <a:solidFill>
                    <a:srgbClr val="0000DD"/>
                  </a:solidFill>
                  <a:latin typeface="Courier-Bold" charset="0"/>
                </a:rPr>
                <a:t>4</a:t>
              </a:r>
              <a:r>
                <a:rPr lang="en-US" sz="1100" dirty="0">
                  <a:solidFill>
                    <a:prstClr val="black"/>
                  </a:solidFill>
                  <a:latin typeface="Courier" charset="0"/>
                </a:rPr>
                <a:t>, </a:t>
              </a:r>
              <a:r>
                <a:rPr lang="en-US" sz="1100" b="1" dirty="0">
                  <a:solidFill>
                    <a:srgbClr val="0000DD"/>
                  </a:solidFill>
                  <a:latin typeface="Courier-Bold" charset="0"/>
                </a:rPr>
                <a:t>5</a:t>
              </a:r>
              <a:r>
                <a:rPr lang="en-US" sz="1100" dirty="0">
                  <a:solidFill>
                    <a:prstClr val="black"/>
                  </a:solidFill>
                  <a:latin typeface="Courier" charset="0"/>
                </a:rPr>
                <a:t>], </a:t>
              </a:r>
              <a:r>
                <a:rPr lang="en-US" sz="1100" dirty="0" err="1">
                  <a:solidFill>
                    <a:prstClr val="black"/>
                  </a:solidFill>
                  <a:latin typeface="Courier" charset="0"/>
                </a:rPr>
                <a:t>dtype</a:t>
              </a:r>
              <a:r>
                <a:rPr lang="en-US" sz="1100" dirty="0">
                  <a:solidFill>
                    <a:srgbClr val="333333"/>
                  </a:solidFill>
                  <a:latin typeface="Courier" charset="0"/>
                </a:rPr>
                <a:t>=</a:t>
              </a:r>
              <a:r>
                <a:rPr lang="en-US" sz="1100" dirty="0">
                  <a:solidFill>
                    <a:prstClr val="black"/>
                  </a:solidFill>
                  <a:latin typeface="Courier" charset="0"/>
                </a:rPr>
                <a:t>int32)</a:t>
              </a: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arr</a:t>
              </a:r>
              <a:r>
                <a:rPr lang="en-US" sz="1100" dirty="0" err="1">
                  <a:solidFill>
                    <a:srgbClr val="333333"/>
                  </a:solidFill>
                  <a:latin typeface="Courier" charset="0"/>
                </a:rPr>
                <a:t>.</a:t>
              </a:r>
              <a:r>
                <a:rPr lang="en-US" sz="1100" dirty="0" err="1">
                  <a:solidFill>
                    <a:prstClr val="black"/>
                  </a:solidFill>
                  <a:latin typeface="Courier" charset="0"/>
                </a:rPr>
                <a:t>reshape</a:t>
              </a:r>
              <a:r>
                <a:rPr lang="en-US" sz="1100" dirty="0">
                  <a:solidFill>
                    <a:prstClr val="black"/>
                  </a:solidFill>
                  <a:latin typeface="Courier" charset="0"/>
                </a:rPr>
                <a:t>((</a:t>
              </a:r>
              <a:r>
                <a:rPr lang="en-US" sz="1100" b="1" dirty="0">
                  <a:solidFill>
                    <a:srgbClr val="0000DD"/>
                  </a:solidFill>
                  <a:latin typeface="Courier-Bold" charset="0"/>
                </a:rPr>
                <a:t>2</a:t>
              </a:r>
              <a:r>
                <a:rPr lang="en-US" sz="1100" dirty="0">
                  <a:solidFill>
                    <a:prstClr val="black"/>
                  </a:solidFill>
                  <a:latin typeface="Courier" charset="0"/>
                </a:rPr>
                <a:t>,</a:t>
              </a:r>
              <a:r>
                <a:rPr lang="en-US" sz="1100" b="1" dirty="0">
                  <a:solidFill>
                    <a:srgbClr val="0000DD"/>
                  </a:solidFill>
                  <a:latin typeface="Courier-Bold" charset="0"/>
                </a:rPr>
                <a:t>4</a:t>
              </a:r>
              <a:r>
                <a:rPr lang="en-US" sz="1100" dirty="0">
                  <a:solidFill>
                    <a:prstClr val="black"/>
                  </a:solidFill>
                  <a:latin typeface="Courier" charset="0"/>
                </a:rPr>
                <a:t>))</a:t>
              </a:r>
            </a:p>
            <a:p>
              <a:r>
                <a:rPr lang="en-US" sz="1100" dirty="0" err="1">
                  <a:solidFill>
                    <a:prstClr val="black"/>
                  </a:solidFill>
                  <a:latin typeface="Courier" charset="0"/>
                </a:rPr>
                <a:t>Traceback</a:t>
              </a:r>
              <a:r>
                <a:rPr lang="en-US" sz="1100" dirty="0">
                  <a:solidFill>
                    <a:prstClr val="black"/>
                  </a:solidFill>
                  <a:latin typeface="Courier" charset="0"/>
                </a:rPr>
                <a:t> (most recent call last):</a:t>
              </a:r>
            </a:p>
            <a:p>
              <a:r>
                <a:rPr lang="en-US" sz="1100" dirty="0">
                  <a:solidFill>
                    <a:prstClr val="black"/>
                  </a:solidFill>
                  <a:latin typeface="Courier" charset="0"/>
                </a:rPr>
                <a:t>  File "&lt;</a:t>
              </a:r>
              <a:r>
                <a:rPr lang="en-US" sz="1100" dirty="0" err="1">
                  <a:solidFill>
                    <a:prstClr val="black"/>
                  </a:solidFill>
                  <a:latin typeface="Courier" charset="0"/>
                </a:rPr>
                <a:t>stdin</a:t>
              </a:r>
              <a:r>
                <a:rPr lang="en-US" sz="1100" dirty="0">
                  <a:solidFill>
                    <a:prstClr val="black"/>
                  </a:solidFill>
                  <a:latin typeface="Courier" charset="0"/>
                </a:rPr>
                <a:t>&gt;", line </a:t>
              </a:r>
              <a:r>
                <a:rPr lang="en-US" sz="1100" b="1" dirty="0">
                  <a:solidFill>
                    <a:srgbClr val="0000DD"/>
                  </a:solidFill>
                  <a:latin typeface="Courier-Bold" charset="0"/>
                </a:rPr>
                <a:t>1</a:t>
              </a:r>
              <a:r>
                <a:rPr lang="en-US" sz="1100" dirty="0">
                  <a:solidFill>
                    <a:prstClr val="black"/>
                  </a:solidFill>
                  <a:latin typeface="Courier" charset="0"/>
                </a:rPr>
                <a:t>, </a:t>
              </a:r>
              <a:r>
                <a:rPr lang="en-US" sz="1100" b="1" dirty="0">
                  <a:solidFill>
                    <a:prstClr val="black"/>
                  </a:solidFill>
                  <a:latin typeface="Courier-Bold" charset="0"/>
                </a:rPr>
                <a:t>in</a:t>
              </a:r>
              <a:r>
                <a:rPr lang="en-US" sz="1100" dirty="0">
                  <a:solidFill>
                    <a:prstClr val="black"/>
                  </a:solidFill>
                  <a:latin typeface="Courier" charset="0"/>
                </a:rPr>
                <a:t> </a:t>
              </a:r>
              <a:r>
                <a:rPr lang="en-US" sz="1100" dirty="0">
                  <a:solidFill>
                    <a:srgbClr val="333333"/>
                  </a:solidFill>
                  <a:latin typeface="Courier" charset="0"/>
                </a:rPr>
                <a:t>&lt;</a:t>
              </a:r>
              <a:r>
                <a:rPr lang="en-US" sz="1100" dirty="0">
                  <a:solidFill>
                    <a:prstClr val="black"/>
                  </a:solidFill>
                  <a:latin typeface="Courier" charset="0"/>
                </a:rPr>
                <a:t>module</a:t>
              </a:r>
              <a:r>
                <a:rPr lang="en-US" sz="1100" dirty="0">
                  <a:solidFill>
                    <a:srgbClr val="333333"/>
                  </a:solidFill>
                  <a:latin typeface="Courier" charset="0"/>
                </a:rPr>
                <a:t>&gt;</a:t>
              </a:r>
              <a:endParaRPr lang="en-US" sz="1100" dirty="0">
                <a:solidFill>
                  <a:prstClr val="black"/>
                </a:solidFill>
                <a:latin typeface="Courier" charset="0"/>
              </a:endParaRPr>
            </a:p>
            <a:p>
              <a:r>
                <a:rPr lang="en-US" sz="1100" b="1" dirty="0" err="1">
                  <a:solidFill>
                    <a:srgbClr val="FF0000"/>
                  </a:solidFill>
                  <a:latin typeface="Courier-Bold" charset="0"/>
                </a:rPr>
                <a:t>ValueError</a:t>
              </a:r>
              <a:r>
                <a:rPr lang="en-US" sz="1100" dirty="0">
                  <a:solidFill>
                    <a:prstClr val="black"/>
                  </a:solidFill>
                  <a:latin typeface="Courier" charset="0"/>
                </a:rPr>
                <a:t>: total size of new array must be </a:t>
              </a:r>
              <a:r>
                <a:rPr lang="en-US" sz="1100" dirty="0" smtClean="0">
                  <a:solidFill>
                    <a:prstClr val="black"/>
                  </a:solidFill>
                  <a:latin typeface="Courier" charset="0"/>
                </a:rPr>
                <a:t>unchanged</a:t>
              </a:r>
              <a:endParaRPr lang="en-US" sz="1100" dirty="0">
                <a:solidFill>
                  <a:prstClr val="black"/>
                </a:solidFill>
                <a:latin typeface="Courier" charset="0"/>
              </a:endParaRPr>
            </a:p>
          </p:txBody>
        </p:sp>
        <p:sp>
          <p:nvSpPr>
            <p:cNvPr id="7" name="TextBox 6"/>
            <p:cNvSpPr txBox="1"/>
            <p:nvPr/>
          </p:nvSpPr>
          <p:spPr>
            <a:xfrm>
              <a:off x="5335174" y="1882894"/>
              <a:ext cx="2245551" cy="307777"/>
            </a:xfrm>
            <a:prstGeom prst="rect">
              <a:avLst/>
            </a:prstGeom>
            <a:noFill/>
          </p:spPr>
          <p:txBody>
            <a:bodyPr wrap="none" rtlCol="0">
              <a:spAutoFit/>
            </a:bodyPr>
            <a:lstStyle/>
            <a:p>
              <a:r>
                <a:rPr lang="en-US" sz="1400" dirty="0" smtClean="0">
                  <a:solidFill>
                    <a:srgbClr val="C00000"/>
                  </a:solidFill>
                </a:rPr>
                <a:t>reshaped array is just a view</a:t>
              </a:r>
              <a:endParaRPr lang="en-US" sz="1400" dirty="0">
                <a:solidFill>
                  <a:srgbClr val="C00000"/>
                </a:solidFill>
              </a:endParaRPr>
            </a:p>
          </p:txBody>
        </p:sp>
        <p:sp>
          <p:nvSpPr>
            <p:cNvPr id="8" name="TextBox 7"/>
            <p:cNvSpPr txBox="1"/>
            <p:nvPr/>
          </p:nvSpPr>
          <p:spPr>
            <a:xfrm>
              <a:off x="5335174" y="2948829"/>
              <a:ext cx="2780313" cy="307777"/>
            </a:xfrm>
            <a:prstGeom prst="rect">
              <a:avLst/>
            </a:prstGeom>
            <a:noFill/>
          </p:spPr>
          <p:txBody>
            <a:bodyPr wrap="none" rtlCol="0">
              <a:spAutoFit/>
            </a:bodyPr>
            <a:lstStyle/>
            <a:p>
              <a:r>
                <a:rPr lang="en-US" sz="1400" dirty="0" smtClean="0">
                  <a:solidFill>
                    <a:srgbClr val="C00000"/>
                  </a:solidFill>
                </a:rPr>
                <a:t>cannot change number of elements</a:t>
              </a:r>
              <a:endParaRPr lang="en-US" sz="1400" dirty="0">
                <a:solidFill>
                  <a:srgbClr val="C00000"/>
                </a:solidFill>
              </a:endParaRPr>
            </a:p>
          </p:txBody>
        </p:sp>
        <p:cxnSp>
          <p:nvCxnSpPr>
            <p:cNvPr id="10" name="Elbow Connector 9"/>
            <p:cNvCxnSpPr>
              <a:endCxn id="7" idx="2"/>
            </p:cNvCxnSpPr>
            <p:nvPr/>
          </p:nvCxnSpPr>
          <p:spPr>
            <a:xfrm flipV="1">
              <a:off x="5238974" y="2190671"/>
              <a:ext cx="1218976" cy="564519"/>
            </a:xfrm>
            <a:prstGeom prst="bentConnector2">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endCxn id="8" idx="3"/>
            </p:cNvCxnSpPr>
            <p:nvPr/>
          </p:nvCxnSpPr>
          <p:spPr>
            <a:xfrm>
              <a:off x="3948056" y="2915322"/>
              <a:ext cx="4167431" cy="187396"/>
            </a:xfrm>
            <a:prstGeom prst="bentConnector3">
              <a:avLst>
                <a:gd name="adj1" fmla="val 105485"/>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Content Placeholder 2"/>
          <p:cNvSpPr txBox="1">
            <a:spLocks/>
          </p:cNvSpPr>
          <p:nvPr/>
        </p:nvSpPr>
        <p:spPr>
          <a:xfrm>
            <a:off x="628650" y="3544120"/>
            <a:ext cx="7886700" cy="138913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dirty="0"/>
              <a:t>flatten(): Copy to a flat </a:t>
            </a:r>
            <a:r>
              <a:rPr lang="en-US" dirty="0" smtClean="0"/>
              <a:t>array.</a:t>
            </a:r>
          </a:p>
        </p:txBody>
      </p:sp>
      <p:sp>
        <p:nvSpPr>
          <p:cNvPr id="24" name="Content Placeholder 2"/>
          <p:cNvSpPr txBox="1">
            <a:spLocks/>
          </p:cNvSpPr>
          <p:nvPr/>
        </p:nvSpPr>
        <p:spPr>
          <a:xfrm>
            <a:off x="628650" y="4894050"/>
            <a:ext cx="7886700" cy="137745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dirty="0" smtClean="0"/>
              <a:t>ravel</a:t>
            </a:r>
            <a:r>
              <a:rPr lang="en-US" dirty="0"/>
              <a:t>(): Create a flat view.</a:t>
            </a:r>
          </a:p>
        </p:txBody>
      </p:sp>
      <p:grpSp>
        <p:nvGrpSpPr>
          <p:cNvPr id="28" name="Group 27"/>
          <p:cNvGrpSpPr/>
          <p:nvPr/>
        </p:nvGrpSpPr>
        <p:grpSpPr>
          <a:xfrm>
            <a:off x="4073536" y="3616777"/>
            <a:ext cx="4271662" cy="1277273"/>
            <a:chOff x="4073536" y="3616777"/>
            <a:chExt cx="4271662" cy="1277273"/>
          </a:xfrm>
        </p:grpSpPr>
        <p:sp>
          <p:nvSpPr>
            <p:cNvPr id="20" name="TextBox 19"/>
            <p:cNvSpPr txBox="1"/>
            <p:nvPr/>
          </p:nvSpPr>
          <p:spPr>
            <a:xfrm>
              <a:off x="4073536" y="3616777"/>
              <a:ext cx="3413114" cy="1277273"/>
            </a:xfrm>
            <a:prstGeom prst="rect">
              <a:avLst/>
            </a:prstGeom>
            <a:noFill/>
          </p:spPr>
          <p:txBody>
            <a:bodyPr wrap="none" rtlCol="0">
              <a:spAutoFit/>
            </a:bodyPr>
            <a:lstStyle/>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brr</a:t>
              </a:r>
              <a:r>
                <a:rPr lang="en-US" sz="1100" dirty="0">
                  <a:solidFill>
                    <a:prstClr val="black"/>
                  </a:solidFill>
                  <a:latin typeface="Courier" charset="0"/>
                </a:rPr>
                <a:t> </a:t>
              </a:r>
              <a:r>
                <a:rPr lang="en-US" sz="1100" dirty="0">
                  <a:solidFill>
                    <a:srgbClr val="333333"/>
                  </a:solidFill>
                  <a:latin typeface="Courier" charset="0"/>
                </a:rPr>
                <a:t>=</a:t>
              </a:r>
              <a:r>
                <a:rPr lang="en-US" sz="1100" dirty="0">
                  <a:solidFill>
                    <a:prstClr val="black"/>
                  </a:solidFill>
                  <a:latin typeface="Courier" charset="0"/>
                </a:rPr>
                <a:t> </a:t>
              </a:r>
              <a:r>
                <a:rPr lang="en-US" sz="1100" dirty="0" err="1">
                  <a:solidFill>
                    <a:prstClr val="black"/>
                  </a:solidFill>
                  <a:latin typeface="Courier" charset="0"/>
                </a:rPr>
                <a:t>arr</a:t>
              </a:r>
              <a:r>
                <a:rPr lang="en-US" sz="1100" dirty="0" err="1">
                  <a:solidFill>
                    <a:srgbClr val="333333"/>
                  </a:solidFill>
                  <a:latin typeface="Courier" charset="0"/>
                </a:rPr>
                <a:t>.</a:t>
              </a:r>
              <a:r>
                <a:rPr lang="en-US" sz="1100" dirty="0" err="1">
                  <a:solidFill>
                    <a:prstClr val="black"/>
                  </a:solidFill>
                  <a:latin typeface="Courier" charset="0"/>
                </a:rPr>
                <a:t>reshape</a:t>
              </a:r>
              <a:r>
                <a:rPr lang="en-US" sz="1100" dirty="0">
                  <a:solidFill>
                    <a:prstClr val="black"/>
                  </a:solidFill>
                  <a:latin typeface="Courier" charset="0"/>
                </a:rPr>
                <a:t>((</a:t>
              </a:r>
              <a:r>
                <a:rPr lang="en-US" sz="1100" b="1" dirty="0">
                  <a:solidFill>
                    <a:srgbClr val="0000DD"/>
                  </a:solidFill>
                  <a:latin typeface="Courier-Bold" charset="0"/>
                </a:rPr>
                <a:t>2</a:t>
              </a:r>
              <a:r>
                <a:rPr lang="en-US" sz="1100" dirty="0">
                  <a:solidFill>
                    <a:prstClr val="black"/>
                  </a:solidFill>
                  <a:latin typeface="Courier" charset="0"/>
                </a:rPr>
                <a:t>,</a:t>
              </a:r>
              <a:r>
                <a:rPr lang="en-US" sz="1100" b="1" dirty="0">
                  <a:solidFill>
                    <a:srgbClr val="0000DD"/>
                  </a:solidFill>
                  <a:latin typeface="Courier-Bold" charset="0"/>
                </a:rPr>
                <a:t>3</a:t>
              </a:r>
              <a:r>
                <a:rPr lang="en-US" sz="1100" dirty="0">
                  <a:solidFill>
                    <a:prstClr val="black"/>
                  </a:solidFill>
                  <a:latin typeface="Courier" charset="0"/>
                </a:rPr>
                <a:t>))</a:t>
              </a: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brr</a:t>
              </a:r>
              <a:r>
                <a:rPr lang="en-US" sz="1100" dirty="0" err="1">
                  <a:solidFill>
                    <a:srgbClr val="333333"/>
                  </a:solidFill>
                  <a:latin typeface="Courier" charset="0"/>
                </a:rPr>
                <a:t>.</a:t>
              </a:r>
              <a:r>
                <a:rPr lang="en-US" sz="1100" dirty="0" err="1">
                  <a:solidFill>
                    <a:prstClr val="black"/>
                  </a:solidFill>
                  <a:latin typeface="Courier" charset="0"/>
                </a:rPr>
                <a:t>flatten</a:t>
              </a:r>
              <a:r>
                <a:rPr lang="en-US" sz="1100" dirty="0">
                  <a:solidFill>
                    <a:prstClr val="black"/>
                  </a:solidFill>
                  <a:latin typeface="Courier" charset="0"/>
                </a:rPr>
                <a:t>()</a:t>
              </a:r>
            </a:p>
            <a:p>
              <a:r>
                <a:rPr lang="en-US" sz="1100" dirty="0">
                  <a:solidFill>
                    <a:prstClr val="black"/>
                  </a:solidFill>
                  <a:latin typeface="Courier" charset="0"/>
                </a:rPr>
                <a:t>array([</a:t>
              </a:r>
              <a:r>
                <a:rPr lang="en-US" sz="1100" b="1" dirty="0">
                  <a:solidFill>
                    <a:srgbClr val="0000DD"/>
                  </a:solidFill>
                  <a:latin typeface="Courier-Bold" charset="0"/>
                </a:rPr>
                <a:t>7</a:t>
              </a:r>
              <a:r>
                <a:rPr lang="en-US" sz="1100" dirty="0">
                  <a:solidFill>
                    <a:prstClr val="black"/>
                  </a:solidFill>
                  <a:latin typeface="Courier" charset="0"/>
                </a:rPr>
                <a:t>, </a:t>
              </a:r>
              <a:r>
                <a:rPr lang="en-US" sz="1100" b="1" dirty="0">
                  <a:solidFill>
                    <a:srgbClr val="0000DD"/>
                  </a:solidFill>
                  <a:latin typeface="Courier-Bold" charset="0"/>
                </a:rPr>
                <a:t>1</a:t>
              </a:r>
              <a:r>
                <a:rPr lang="en-US" sz="1100" dirty="0">
                  <a:solidFill>
                    <a:prstClr val="black"/>
                  </a:solidFill>
                  <a:latin typeface="Courier" charset="0"/>
                </a:rPr>
                <a:t>, </a:t>
              </a:r>
              <a:r>
                <a:rPr lang="en-US" sz="1100" b="1" dirty="0">
                  <a:solidFill>
                    <a:srgbClr val="0000DD"/>
                  </a:solidFill>
                  <a:latin typeface="Courier-Bold" charset="0"/>
                </a:rPr>
                <a:t>2</a:t>
              </a:r>
              <a:r>
                <a:rPr lang="en-US" sz="1100" dirty="0">
                  <a:solidFill>
                    <a:prstClr val="black"/>
                  </a:solidFill>
                  <a:latin typeface="Courier" charset="0"/>
                </a:rPr>
                <a:t>, </a:t>
              </a:r>
              <a:r>
                <a:rPr lang="en-US" sz="1100" b="1" dirty="0">
                  <a:solidFill>
                    <a:srgbClr val="0000DD"/>
                  </a:solidFill>
                  <a:latin typeface="Courier-Bold" charset="0"/>
                </a:rPr>
                <a:t>3</a:t>
              </a:r>
              <a:r>
                <a:rPr lang="en-US" sz="1100" dirty="0">
                  <a:solidFill>
                    <a:prstClr val="black"/>
                  </a:solidFill>
                  <a:latin typeface="Courier" charset="0"/>
                </a:rPr>
                <a:t>, </a:t>
              </a:r>
              <a:r>
                <a:rPr lang="en-US" sz="1100" b="1" dirty="0">
                  <a:solidFill>
                    <a:srgbClr val="0000DD"/>
                  </a:solidFill>
                  <a:latin typeface="Courier-Bold" charset="0"/>
                </a:rPr>
                <a:t>4</a:t>
              </a:r>
              <a:r>
                <a:rPr lang="en-US" sz="1100" dirty="0">
                  <a:solidFill>
                    <a:prstClr val="black"/>
                  </a:solidFill>
                  <a:latin typeface="Courier" charset="0"/>
                </a:rPr>
                <a:t>, </a:t>
              </a:r>
              <a:r>
                <a:rPr lang="en-US" sz="1100" b="1" dirty="0">
                  <a:solidFill>
                    <a:srgbClr val="0000DD"/>
                  </a:solidFill>
                  <a:latin typeface="Courier-Bold" charset="0"/>
                </a:rPr>
                <a:t>5</a:t>
              </a:r>
              <a:r>
                <a:rPr lang="en-US" sz="1100" dirty="0">
                  <a:solidFill>
                    <a:prstClr val="black"/>
                  </a:solidFill>
                  <a:latin typeface="Courier" charset="0"/>
                </a:rPr>
                <a:t>], </a:t>
              </a:r>
              <a:r>
                <a:rPr lang="en-US" sz="1100" dirty="0" err="1">
                  <a:solidFill>
                    <a:prstClr val="black"/>
                  </a:solidFill>
                  <a:latin typeface="Courier" charset="0"/>
                </a:rPr>
                <a:t>dtype</a:t>
              </a:r>
              <a:r>
                <a:rPr lang="en-US" sz="1100" dirty="0">
                  <a:solidFill>
                    <a:srgbClr val="333333"/>
                  </a:solidFill>
                  <a:latin typeface="Courier" charset="0"/>
                </a:rPr>
                <a:t>=</a:t>
              </a:r>
              <a:r>
                <a:rPr lang="en-US" sz="1100" dirty="0">
                  <a:solidFill>
                    <a:prstClr val="black"/>
                  </a:solidFill>
                  <a:latin typeface="Courier" charset="0"/>
                </a:rPr>
                <a:t>int32)</a:t>
              </a:r>
            </a:p>
            <a:p>
              <a:r>
                <a:rPr lang="tr-TR" sz="1100" dirty="0">
                  <a:solidFill>
                    <a:srgbClr val="333333"/>
                  </a:solidFill>
                  <a:latin typeface="Courier" charset="0"/>
                </a:rPr>
                <a:t>&gt;&gt;&gt;</a:t>
              </a:r>
              <a:r>
                <a:rPr lang="tr-TR" sz="1100" dirty="0">
                  <a:solidFill>
                    <a:prstClr val="black"/>
                  </a:solidFill>
                  <a:latin typeface="Courier" charset="0"/>
                </a:rPr>
                <a:t> </a:t>
              </a:r>
              <a:r>
                <a:rPr lang="tr-TR" sz="1100" dirty="0" err="1">
                  <a:solidFill>
                    <a:prstClr val="black"/>
                  </a:solidFill>
                  <a:latin typeface="Courier" charset="0"/>
                </a:rPr>
                <a:t>brr</a:t>
              </a:r>
              <a:r>
                <a:rPr lang="tr-TR" sz="1100" dirty="0" err="1">
                  <a:solidFill>
                    <a:srgbClr val="333333"/>
                  </a:solidFill>
                  <a:latin typeface="Courier" charset="0"/>
                </a:rPr>
                <a:t>.</a:t>
              </a:r>
              <a:r>
                <a:rPr lang="tr-TR" sz="1100" dirty="0" err="1">
                  <a:solidFill>
                    <a:prstClr val="black"/>
                  </a:solidFill>
                  <a:latin typeface="Courier" charset="0"/>
                </a:rPr>
                <a:t>flatten</a:t>
              </a:r>
              <a:r>
                <a:rPr lang="tr-TR" sz="1100" dirty="0">
                  <a:solidFill>
                    <a:prstClr val="black"/>
                  </a:solidFill>
                  <a:latin typeface="Courier" charset="0"/>
                </a:rPr>
                <a:t>()[</a:t>
              </a:r>
              <a:r>
                <a:rPr lang="tr-TR" sz="1100" b="1" dirty="0">
                  <a:solidFill>
                    <a:srgbClr val="0000DD"/>
                  </a:solidFill>
                  <a:latin typeface="Courier-Bold" charset="0"/>
                </a:rPr>
                <a:t>0</a:t>
              </a:r>
              <a:r>
                <a:rPr lang="tr-TR" sz="1100" dirty="0">
                  <a:solidFill>
                    <a:prstClr val="black"/>
                  </a:solidFill>
                  <a:latin typeface="Courier" charset="0"/>
                </a:rPr>
                <a:t>] </a:t>
              </a:r>
              <a:r>
                <a:rPr lang="tr-TR" sz="1100" dirty="0">
                  <a:solidFill>
                    <a:srgbClr val="333333"/>
                  </a:solidFill>
                  <a:latin typeface="Courier" charset="0"/>
                </a:rPr>
                <a:t>=</a:t>
              </a:r>
              <a:r>
                <a:rPr lang="tr-TR" sz="1100" dirty="0">
                  <a:solidFill>
                    <a:prstClr val="black"/>
                  </a:solidFill>
                  <a:latin typeface="Courier" charset="0"/>
                </a:rPr>
                <a:t> </a:t>
              </a:r>
              <a:r>
                <a:rPr lang="tr-TR" sz="1100" b="1" dirty="0">
                  <a:solidFill>
                    <a:srgbClr val="0000DD"/>
                  </a:solidFill>
                  <a:latin typeface="Courier-Bold" charset="0"/>
                </a:rPr>
                <a:t>70</a:t>
              </a:r>
              <a:endParaRPr lang="tr-TR" sz="1100" dirty="0">
                <a:solidFill>
                  <a:prstClr val="black"/>
                </a:solidFill>
                <a:latin typeface="Courier" charset="0"/>
              </a:endParaRP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brr</a:t>
              </a:r>
              <a:endParaRPr lang="en-US" sz="1100" dirty="0">
                <a:solidFill>
                  <a:prstClr val="black"/>
                </a:solidFill>
                <a:latin typeface="Courier" charset="0"/>
              </a:endParaRPr>
            </a:p>
            <a:p>
              <a:r>
                <a:rPr lang="pt-BR" sz="1100" dirty="0" err="1">
                  <a:solidFill>
                    <a:prstClr val="black"/>
                  </a:solidFill>
                  <a:latin typeface="Courier" charset="0"/>
                </a:rPr>
                <a:t>array</a:t>
              </a:r>
              <a:r>
                <a:rPr lang="pt-BR" sz="1100" dirty="0">
                  <a:solidFill>
                    <a:prstClr val="black"/>
                  </a:solidFill>
                  <a:latin typeface="Courier" charset="0"/>
                </a:rPr>
                <a:t>([[</a:t>
              </a:r>
              <a:r>
                <a:rPr lang="pt-BR" sz="1100" b="1" dirty="0">
                  <a:solidFill>
                    <a:srgbClr val="0000DD"/>
                  </a:solidFill>
                  <a:latin typeface="Courier-Bold" charset="0"/>
                </a:rPr>
                <a:t>7</a:t>
              </a:r>
              <a:r>
                <a:rPr lang="pt-BR" sz="1100" dirty="0">
                  <a:solidFill>
                    <a:prstClr val="black"/>
                  </a:solidFill>
                  <a:latin typeface="Courier" charset="0"/>
                </a:rPr>
                <a:t>, </a:t>
              </a:r>
              <a:r>
                <a:rPr lang="pt-BR" sz="1100" b="1" dirty="0">
                  <a:solidFill>
                    <a:srgbClr val="0000DD"/>
                  </a:solidFill>
                  <a:latin typeface="Courier-Bold" charset="0"/>
                </a:rPr>
                <a:t>1</a:t>
              </a:r>
              <a:r>
                <a:rPr lang="pt-BR" sz="1100" dirty="0">
                  <a:solidFill>
                    <a:prstClr val="black"/>
                  </a:solidFill>
                  <a:latin typeface="Courier" charset="0"/>
                </a:rPr>
                <a:t>, </a:t>
              </a:r>
              <a:r>
                <a:rPr lang="pt-BR" sz="1100" b="1" dirty="0">
                  <a:solidFill>
                    <a:srgbClr val="0000DD"/>
                  </a:solidFill>
                  <a:latin typeface="Courier-Bold" charset="0"/>
                </a:rPr>
                <a:t>2</a:t>
              </a:r>
              <a:r>
                <a:rPr lang="pt-BR" sz="1100" dirty="0">
                  <a:solidFill>
                    <a:prstClr val="black"/>
                  </a:solidFill>
                  <a:latin typeface="Courier" charset="0"/>
                </a:rPr>
                <a:t>],</a:t>
              </a:r>
            </a:p>
            <a:p>
              <a:r>
                <a:rPr lang="en-US" sz="1100" dirty="0">
                  <a:solidFill>
                    <a:prstClr val="black"/>
                  </a:solidFill>
                  <a:latin typeface="Courier" charset="0"/>
                </a:rPr>
                <a:t>       [</a:t>
              </a:r>
              <a:r>
                <a:rPr lang="en-US" sz="1100" b="1" dirty="0">
                  <a:solidFill>
                    <a:srgbClr val="0000DD"/>
                  </a:solidFill>
                  <a:latin typeface="Courier-Bold" charset="0"/>
                </a:rPr>
                <a:t>3</a:t>
              </a:r>
              <a:r>
                <a:rPr lang="en-US" sz="1100" dirty="0">
                  <a:solidFill>
                    <a:prstClr val="black"/>
                  </a:solidFill>
                  <a:latin typeface="Courier" charset="0"/>
                </a:rPr>
                <a:t>, </a:t>
              </a:r>
              <a:r>
                <a:rPr lang="en-US" sz="1100" b="1" dirty="0">
                  <a:solidFill>
                    <a:srgbClr val="0000DD"/>
                  </a:solidFill>
                  <a:latin typeface="Courier-Bold" charset="0"/>
                </a:rPr>
                <a:t>4</a:t>
              </a:r>
              <a:r>
                <a:rPr lang="en-US" sz="1100" dirty="0">
                  <a:solidFill>
                    <a:prstClr val="black"/>
                  </a:solidFill>
                  <a:latin typeface="Courier" charset="0"/>
                </a:rPr>
                <a:t>, </a:t>
              </a:r>
              <a:r>
                <a:rPr lang="en-US" sz="1100" b="1" dirty="0">
                  <a:solidFill>
                    <a:srgbClr val="0000DD"/>
                  </a:solidFill>
                  <a:latin typeface="Courier-Bold" charset="0"/>
                </a:rPr>
                <a:t>5</a:t>
              </a:r>
              <a:r>
                <a:rPr lang="en-US" sz="1100" dirty="0">
                  <a:solidFill>
                    <a:prstClr val="black"/>
                  </a:solidFill>
                  <a:latin typeface="Courier" charset="0"/>
                </a:rPr>
                <a:t>]], </a:t>
              </a:r>
              <a:r>
                <a:rPr lang="en-US" sz="1100" dirty="0" err="1">
                  <a:solidFill>
                    <a:prstClr val="black"/>
                  </a:solidFill>
                  <a:latin typeface="Courier" charset="0"/>
                </a:rPr>
                <a:t>dtype</a:t>
              </a:r>
              <a:r>
                <a:rPr lang="en-US" sz="1100" dirty="0">
                  <a:solidFill>
                    <a:srgbClr val="333333"/>
                  </a:solidFill>
                  <a:latin typeface="Courier" charset="0"/>
                </a:rPr>
                <a:t>=</a:t>
              </a:r>
              <a:r>
                <a:rPr lang="en-US" sz="1100" dirty="0">
                  <a:solidFill>
                    <a:prstClr val="black"/>
                  </a:solidFill>
                  <a:latin typeface="Courier" charset="0"/>
                </a:rPr>
                <a:t>int32)</a:t>
              </a:r>
              <a:endParaRPr lang="en-US" sz="1100" dirty="0"/>
            </a:p>
          </p:txBody>
        </p:sp>
        <p:sp>
          <p:nvSpPr>
            <p:cNvPr id="25" name="TextBox 24"/>
            <p:cNvSpPr txBox="1"/>
            <p:nvPr/>
          </p:nvSpPr>
          <p:spPr>
            <a:xfrm>
              <a:off x="6457950" y="4394855"/>
              <a:ext cx="1887248" cy="307777"/>
            </a:xfrm>
            <a:prstGeom prst="rect">
              <a:avLst/>
            </a:prstGeom>
            <a:noFill/>
          </p:spPr>
          <p:txBody>
            <a:bodyPr wrap="none" rtlCol="0">
              <a:spAutoFit/>
            </a:bodyPr>
            <a:lstStyle/>
            <a:p>
              <a:r>
                <a:rPr lang="en-US" sz="1400" dirty="0">
                  <a:solidFill>
                    <a:srgbClr val="C00000"/>
                  </a:solidFill>
                </a:rPr>
                <a:t>d</a:t>
              </a:r>
              <a:r>
                <a:rPr lang="en-US" sz="1400" smtClean="0">
                  <a:solidFill>
                    <a:srgbClr val="C00000"/>
                  </a:solidFill>
                </a:rPr>
                <a:t>oesn’t change original</a:t>
              </a:r>
              <a:endParaRPr lang="en-US" sz="1400" dirty="0">
                <a:solidFill>
                  <a:srgbClr val="C00000"/>
                </a:solidFill>
              </a:endParaRPr>
            </a:p>
          </p:txBody>
        </p:sp>
        <p:cxnSp>
          <p:nvCxnSpPr>
            <p:cNvPr id="26" name="Elbow Connector 25"/>
            <p:cNvCxnSpPr>
              <a:endCxn id="25" idx="3"/>
            </p:cNvCxnSpPr>
            <p:nvPr/>
          </p:nvCxnSpPr>
          <p:spPr>
            <a:xfrm>
              <a:off x="6325496" y="4260028"/>
              <a:ext cx="2019702" cy="288716"/>
            </a:xfrm>
            <a:prstGeom prst="bentConnector3">
              <a:avLst>
                <a:gd name="adj1" fmla="val 111319"/>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4073536" y="4942840"/>
            <a:ext cx="3851909" cy="1107996"/>
            <a:chOff x="4073536" y="4942840"/>
            <a:chExt cx="3851909" cy="1107996"/>
          </a:xfrm>
        </p:grpSpPr>
        <p:sp>
          <p:nvSpPr>
            <p:cNvPr id="21" name="TextBox 20"/>
            <p:cNvSpPr txBox="1"/>
            <p:nvPr/>
          </p:nvSpPr>
          <p:spPr>
            <a:xfrm>
              <a:off x="4073536" y="4942840"/>
              <a:ext cx="3413114" cy="1107996"/>
            </a:xfrm>
            <a:prstGeom prst="rect">
              <a:avLst/>
            </a:prstGeom>
            <a:noFill/>
          </p:spPr>
          <p:txBody>
            <a:bodyPr wrap="none" rtlCol="0">
              <a:spAutoFit/>
            </a:bodyPr>
            <a:lstStyle/>
            <a:p>
              <a:r>
                <a:rPr lang="hr-HR" sz="1100" dirty="0">
                  <a:solidFill>
                    <a:srgbClr val="333333"/>
                  </a:solidFill>
                  <a:latin typeface="Courier" charset="0"/>
                </a:rPr>
                <a:t>&gt;&gt;&gt;</a:t>
              </a:r>
              <a:r>
                <a:rPr lang="hr-HR" sz="1100" dirty="0">
                  <a:solidFill>
                    <a:prstClr val="black"/>
                  </a:solidFill>
                  <a:latin typeface="Courier" charset="0"/>
                </a:rPr>
                <a:t> </a:t>
              </a:r>
              <a:r>
                <a:rPr lang="hr-HR" sz="1100" dirty="0" err="1">
                  <a:solidFill>
                    <a:prstClr val="black"/>
                  </a:solidFill>
                  <a:latin typeface="Courier" charset="0"/>
                </a:rPr>
                <a:t>brr</a:t>
              </a:r>
              <a:r>
                <a:rPr lang="hr-HR" sz="1100" dirty="0" err="1">
                  <a:solidFill>
                    <a:srgbClr val="333333"/>
                  </a:solidFill>
                  <a:latin typeface="Courier" charset="0"/>
                </a:rPr>
                <a:t>.</a:t>
              </a:r>
              <a:r>
                <a:rPr lang="hr-HR" sz="1100" dirty="0" err="1">
                  <a:solidFill>
                    <a:prstClr val="black"/>
                  </a:solidFill>
                  <a:latin typeface="Courier" charset="0"/>
                </a:rPr>
                <a:t>ravel</a:t>
              </a:r>
              <a:r>
                <a:rPr lang="hr-HR" sz="1100" dirty="0">
                  <a:solidFill>
                    <a:prstClr val="black"/>
                  </a:solidFill>
                  <a:latin typeface="Courier" charset="0"/>
                </a:rPr>
                <a:t>()</a:t>
              </a:r>
            </a:p>
            <a:p>
              <a:r>
                <a:rPr lang="en-US" sz="1100" dirty="0">
                  <a:solidFill>
                    <a:prstClr val="black"/>
                  </a:solidFill>
                  <a:latin typeface="Courier" charset="0"/>
                </a:rPr>
                <a:t>array([</a:t>
              </a:r>
              <a:r>
                <a:rPr lang="en-US" sz="1100" b="1" dirty="0">
                  <a:solidFill>
                    <a:srgbClr val="0000DD"/>
                  </a:solidFill>
                  <a:latin typeface="Courier-Bold" charset="0"/>
                </a:rPr>
                <a:t>7</a:t>
              </a:r>
              <a:r>
                <a:rPr lang="en-US" sz="1100" dirty="0">
                  <a:solidFill>
                    <a:prstClr val="black"/>
                  </a:solidFill>
                  <a:latin typeface="Courier" charset="0"/>
                </a:rPr>
                <a:t>, </a:t>
              </a:r>
              <a:r>
                <a:rPr lang="en-US" sz="1100" b="1" dirty="0">
                  <a:solidFill>
                    <a:srgbClr val="0000DD"/>
                  </a:solidFill>
                  <a:latin typeface="Courier-Bold" charset="0"/>
                </a:rPr>
                <a:t>1</a:t>
              </a:r>
              <a:r>
                <a:rPr lang="en-US" sz="1100" dirty="0">
                  <a:solidFill>
                    <a:prstClr val="black"/>
                  </a:solidFill>
                  <a:latin typeface="Courier" charset="0"/>
                </a:rPr>
                <a:t>, </a:t>
              </a:r>
              <a:r>
                <a:rPr lang="en-US" sz="1100" b="1" dirty="0">
                  <a:solidFill>
                    <a:srgbClr val="0000DD"/>
                  </a:solidFill>
                  <a:latin typeface="Courier-Bold" charset="0"/>
                </a:rPr>
                <a:t>2</a:t>
              </a:r>
              <a:r>
                <a:rPr lang="en-US" sz="1100" dirty="0">
                  <a:solidFill>
                    <a:prstClr val="black"/>
                  </a:solidFill>
                  <a:latin typeface="Courier" charset="0"/>
                </a:rPr>
                <a:t>, </a:t>
              </a:r>
              <a:r>
                <a:rPr lang="en-US" sz="1100" b="1" dirty="0">
                  <a:solidFill>
                    <a:srgbClr val="0000DD"/>
                  </a:solidFill>
                  <a:latin typeface="Courier-Bold" charset="0"/>
                </a:rPr>
                <a:t>3</a:t>
              </a:r>
              <a:r>
                <a:rPr lang="en-US" sz="1100" dirty="0">
                  <a:solidFill>
                    <a:prstClr val="black"/>
                  </a:solidFill>
                  <a:latin typeface="Courier" charset="0"/>
                </a:rPr>
                <a:t>, </a:t>
              </a:r>
              <a:r>
                <a:rPr lang="en-US" sz="1100" b="1" dirty="0">
                  <a:solidFill>
                    <a:srgbClr val="0000DD"/>
                  </a:solidFill>
                  <a:latin typeface="Courier-Bold" charset="0"/>
                </a:rPr>
                <a:t>4</a:t>
              </a:r>
              <a:r>
                <a:rPr lang="en-US" sz="1100" dirty="0">
                  <a:solidFill>
                    <a:prstClr val="black"/>
                  </a:solidFill>
                  <a:latin typeface="Courier" charset="0"/>
                </a:rPr>
                <a:t>, </a:t>
              </a:r>
              <a:r>
                <a:rPr lang="en-US" sz="1100" b="1" dirty="0">
                  <a:solidFill>
                    <a:srgbClr val="0000DD"/>
                  </a:solidFill>
                  <a:latin typeface="Courier-Bold" charset="0"/>
                </a:rPr>
                <a:t>5</a:t>
              </a:r>
              <a:r>
                <a:rPr lang="en-US" sz="1100" dirty="0">
                  <a:solidFill>
                    <a:prstClr val="black"/>
                  </a:solidFill>
                  <a:latin typeface="Courier" charset="0"/>
                </a:rPr>
                <a:t>], </a:t>
              </a:r>
              <a:r>
                <a:rPr lang="en-US" sz="1100" dirty="0" err="1">
                  <a:solidFill>
                    <a:prstClr val="black"/>
                  </a:solidFill>
                  <a:latin typeface="Courier" charset="0"/>
                </a:rPr>
                <a:t>dtype</a:t>
              </a:r>
              <a:r>
                <a:rPr lang="en-US" sz="1100" dirty="0">
                  <a:solidFill>
                    <a:srgbClr val="333333"/>
                  </a:solidFill>
                  <a:latin typeface="Courier" charset="0"/>
                </a:rPr>
                <a:t>=</a:t>
              </a:r>
              <a:r>
                <a:rPr lang="en-US" sz="1100" dirty="0">
                  <a:solidFill>
                    <a:prstClr val="black"/>
                  </a:solidFill>
                  <a:latin typeface="Courier" charset="0"/>
                </a:rPr>
                <a:t>int32)</a:t>
              </a: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brr</a:t>
              </a:r>
              <a:r>
                <a:rPr lang="en-US" sz="1100" dirty="0" err="1">
                  <a:solidFill>
                    <a:srgbClr val="333333"/>
                  </a:solidFill>
                  <a:latin typeface="Courier" charset="0"/>
                </a:rPr>
                <a:t>.</a:t>
              </a:r>
              <a:r>
                <a:rPr lang="en-US" sz="1100" dirty="0" err="1">
                  <a:solidFill>
                    <a:prstClr val="black"/>
                  </a:solidFill>
                  <a:latin typeface="Courier" charset="0"/>
                </a:rPr>
                <a:t>ravel</a:t>
              </a:r>
              <a:r>
                <a:rPr lang="en-US" sz="1100" dirty="0">
                  <a:solidFill>
                    <a:prstClr val="black"/>
                  </a:solidFill>
                  <a:latin typeface="Courier" charset="0"/>
                </a:rPr>
                <a:t>()[</a:t>
              </a:r>
              <a:r>
                <a:rPr lang="en-US" sz="1100" b="1" dirty="0">
                  <a:solidFill>
                    <a:srgbClr val="0000DD"/>
                  </a:solidFill>
                  <a:latin typeface="Courier-Bold" charset="0"/>
                </a:rPr>
                <a:t>0</a:t>
              </a:r>
              <a:r>
                <a:rPr lang="en-US" sz="1100" dirty="0">
                  <a:solidFill>
                    <a:prstClr val="black"/>
                  </a:solidFill>
                  <a:latin typeface="Courier" charset="0"/>
                </a:rPr>
                <a:t>] </a:t>
              </a:r>
              <a:r>
                <a:rPr lang="en-US" sz="1100" dirty="0">
                  <a:solidFill>
                    <a:srgbClr val="333333"/>
                  </a:solidFill>
                  <a:latin typeface="Courier" charset="0"/>
                </a:rPr>
                <a:t>=</a:t>
              </a:r>
              <a:r>
                <a:rPr lang="en-US" sz="1100" dirty="0">
                  <a:solidFill>
                    <a:prstClr val="black"/>
                  </a:solidFill>
                  <a:latin typeface="Courier" charset="0"/>
                </a:rPr>
                <a:t> </a:t>
              </a:r>
              <a:r>
                <a:rPr lang="en-US" sz="1100" b="1" dirty="0">
                  <a:solidFill>
                    <a:srgbClr val="0000DD"/>
                  </a:solidFill>
                  <a:latin typeface="Courier-Bold" charset="0"/>
                </a:rPr>
                <a:t>70</a:t>
              </a:r>
              <a:endParaRPr lang="en-US" sz="1100" dirty="0">
                <a:solidFill>
                  <a:prstClr val="black"/>
                </a:solidFill>
                <a:latin typeface="Courier" charset="0"/>
              </a:endParaRP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brr</a:t>
              </a:r>
              <a:endParaRPr lang="en-US" sz="1100" dirty="0">
                <a:solidFill>
                  <a:prstClr val="black"/>
                </a:solidFill>
                <a:latin typeface="Courier" charset="0"/>
              </a:endParaRPr>
            </a:p>
            <a:p>
              <a:r>
                <a:rPr lang="pt-BR" sz="1100" dirty="0" err="1">
                  <a:solidFill>
                    <a:prstClr val="black"/>
                  </a:solidFill>
                  <a:latin typeface="Courier" charset="0"/>
                </a:rPr>
                <a:t>array</a:t>
              </a:r>
              <a:r>
                <a:rPr lang="pt-BR" sz="1100" dirty="0">
                  <a:solidFill>
                    <a:prstClr val="black"/>
                  </a:solidFill>
                  <a:latin typeface="Courier" charset="0"/>
                </a:rPr>
                <a:t>([[</a:t>
              </a:r>
              <a:r>
                <a:rPr lang="pt-BR" sz="1100" b="1" dirty="0">
                  <a:solidFill>
                    <a:srgbClr val="0000DD"/>
                  </a:solidFill>
                  <a:latin typeface="Courier-Bold" charset="0"/>
                </a:rPr>
                <a:t>70</a:t>
              </a:r>
              <a:r>
                <a:rPr lang="pt-BR" sz="1100" dirty="0">
                  <a:solidFill>
                    <a:prstClr val="black"/>
                  </a:solidFill>
                  <a:latin typeface="Courier" charset="0"/>
                </a:rPr>
                <a:t>,  </a:t>
              </a:r>
              <a:r>
                <a:rPr lang="pt-BR" sz="1100" b="1" dirty="0">
                  <a:solidFill>
                    <a:srgbClr val="0000DD"/>
                  </a:solidFill>
                  <a:latin typeface="Courier-Bold" charset="0"/>
                </a:rPr>
                <a:t>1</a:t>
              </a:r>
              <a:r>
                <a:rPr lang="pt-BR" sz="1100" dirty="0">
                  <a:solidFill>
                    <a:prstClr val="black"/>
                  </a:solidFill>
                  <a:latin typeface="Courier" charset="0"/>
                </a:rPr>
                <a:t>,  </a:t>
              </a:r>
              <a:r>
                <a:rPr lang="pt-BR" sz="1100" b="1" dirty="0">
                  <a:solidFill>
                    <a:srgbClr val="0000DD"/>
                  </a:solidFill>
                  <a:latin typeface="Courier-Bold" charset="0"/>
                </a:rPr>
                <a:t>2</a:t>
              </a:r>
              <a:r>
                <a:rPr lang="pt-BR" sz="1100" dirty="0">
                  <a:solidFill>
                    <a:prstClr val="black"/>
                  </a:solidFill>
                  <a:latin typeface="Courier" charset="0"/>
                </a:rPr>
                <a:t>],</a:t>
              </a:r>
            </a:p>
            <a:p>
              <a:r>
                <a:rPr lang="de-DE" sz="1100" dirty="0">
                  <a:solidFill>
                    <a:prstClr val="black"/>
                  </a:solidFill>
                  <a:latin typeface="Courier" charset="0"/>
                </a:rPr>
                <a:t>       [ </a:t>
              </a:r>
              <a:r>
                <a:rPr lang="de-DE" sz="1100" b="1" dirty="0">
                  <a:solidFill>
                    <a:srgbClr val="0000DD"/>
                  </a:solidFill>
                  <a:latin typeface="Courier-Bold" charset="0"/>
                </a:rPr>
                <a:t>3</a:t>
              </a:r>
              <a:r>
                <a:rPr lang="de-DE" sz="1100" dirty="0">
                  <a:solidFill>
                    <a:prstClr val="black"/>
                  </a:solidFill>
                  <a:latin typeface="Courier" charset="0"/>
                </a:rPr>
                <a:t>,  </a:t>
              </a:r>
              <a:r>
                <a:rPr lang="de-DE" sz="1100" b="1" dirty="0">
                  <a:solidFill>
                    <a:srgbClr val="0000DD"/>
                  </a:solidFill>
                  <a:latin typeface="Courier-Bold" charset="0"/>
                </a:rPr>
                <a:t>4</a:t>
              </a:r>
              <a:r>
                <a:rPr lang="de-DE" sz="1100" dirty="0">
                  <a:solidFill>
                    <a:prstClr val="black"/>
                  </a:solidFill>
                  <a:latin typeface="Courier" charset="0"/>
                </a:rPr>
                <a:t>,  </a:t>
              </a:r>
              <a:r>
                <a:rPr lang="de-DE" sz="1100" b="1" dirty="0">
                  <a:solidFill>
                    <a:srgbClr val="0000DD"/>
                  </a:solidFill>
                  <a:latin typeface="Courier-Bold" charset="0"/>
                </a:rPr>
                <a:t>5</a:t>
              </a:r>
              <a:r>
                <a:rPr lang="de-DE" sz="1100" dirty="0">
                  <a:solidFill>
                    <a:prstClr val="black"/>
                  </a:solidFill>
                  <a:latin typeface="Courier" charset="0"/>
                </a:rPr>
                <a:t>]], </a:t>
              </a:r>
              <a:r>
                <a:rPr lang="de-DE" sz="1100" dirty="0" err="1">
                  <a:solidFill>
                    <a:prstClr val="black"/>
                  </a:solidFill>
                  <a:latin typeface="Courier" charset="0"/>
                </a:rPr>
                <a:t>dtype</a:t>
              </a:r>
              <a:r>
                <a:rPr lang="de-DE" sz="1100" dirty="0">
                  <a:solidFill>
                    <a:srgbClr val="333333"/>
                  </a:solidFill>
                  <a:latin typeface="Courier" charset="0"/>
                </a:rPr>
                <a:t>=</a:t>
              </a:r>
              <a:r>
                <a:rPr lang="de-DE" sz="1100" dirty="0">
                  <a:solidFill>
                    <a:prstClr val="black"/>
                  </a:solidFill>
                  <a:latin typeface="Courier" charset="0"/>
                </a:rPr>
                <a:t>int32)</a:t>
              </a:r>
              <a:endParaRPr lang="en-US" sz="1100" dirty="0"/>
            </a:p>
          </p:txBody>
        </p:sp>
        <p:sp>
          <p:nvSpPr>
            <p:cNvPr id="29" name="TextBox 28"/>
            <p:cNvSpPr txBox="1"/>
            <p:nvPr/>
          </p:nvSpPr>
          <p:spPr>
            <a:xfrm>
              <a:off x="6628102" y="5433571"/>
              <a:ext cx="1297343" cy="307777"/>
            </a:xfrm>
            <a:prstGeom prst="rect">
              <a:avLst/>
            </a:prstGeom>
            <a:noFill/>
          </p:spPr>
          <p:txBody>
            <a:bodyPr wrap="none" rtlCol="0">
              <a:spAutoFit/>
            </a:bodyPr>
            <a:lstStyle/>
            <a:p>
              <a:r>
                <a:rPr lang="en-US" sz="1400" smtClean="0">
                  <a:solidFill>
                    <a:srgbClr val="C00000"/>
                  </a:solidFill>
                </a:rPr>
                <a:t>change original</a:t>
              </a:r>
              <a:endParaRPr lang="en-US" sz="1400" dirty="0">
                <a:solidFill>
                  <a:srgbClr val="C00000"/>
                </a:solidFill>
              </a:endParaRPr>
            </a:p>
          </p:txBody>
        </p:sp>
        <p:cxnSp>
          <p:nvCxnSpPr>
            <p:cNvPr id="30" name="Elbow Connector 29"/>
            <p:cNvCxnSpPr>
              <a:endCxn id="29" idx="3"/>
            </p:cNvCxnSpPr>
            <p:nvPr/>
          </p:nvCxnSpPr>
          <p:spPr>
            <a:xfrm>
              <a:off x="6185647" y="5400339"/>
              <a:ext cx="1739798" cy="187121"/>
            </a:xfrm>
            <a:prstGeom prst="bentConnector3">
              <a:avLst>
                <a:gd name="adj1" fmla="val 113139"/>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6455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Cast Array</a:t>
            </a:r>
            <a:endParaRPr lang="en-US" dirty="0"/>
          </a:p>
        </p:txBody>
      </p:sp>
      <p:sp>
        <p:nvSpPr>
          <p:cNvPr id="3" name="Content Placeholder 2"/>
          <p:cNvSpPr>
            <a:spLocks noGrp="1"/>
          </p:cNvSpPr>
          <p:nvPr>
            <p:ph idx="1"/>
          </p:nvPr>
        </p:nvSpPr>
        <p:spPr>
          <a:xfrm>
            <a:off x="628650" y="1258646"/>
            <a:ext cx="7886700" cy="1664547"/>
          </a:xfrm>
        </p:spPr>
        <p:txBody>
          <a:bodyPr/>
          <a:lstStyle/>
          <a:p>
            <a:r>
              <a:rPr lang="en-US" dirty="0" smtClean="0"/>
              <a:t>astype(): Cast array elements to a new array.</a:t>
            </a:r>
          </a:p>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34</a:t>
            </a:fld>
            <a:endParaRPr lang="en-US" dirty="0"/>
          </a:p>
        </p:txBody>
      </p:sp>
      <p:sp>
        <p:nvSpPr>
          <p:cNvPr id="5" name="TextBox 4"/>
          <p:cNvSpPr txBox="1"/>
          <p:nvPr/>
        </p:nvSpPr>
        <p:spPr>
          <a:xfrm>
            <a:off x="2610565" y="1645920"/>
            <a:ext cx="3922869" cy="1277273"/>
          </a:xfrm>
          <a:prstGeom prst="rect">
            <a:avLst/>
          </a:prstGeom>
          <a:noFill/>
        </p:spPr>
        <p:txBody>
          <a:bodyPr wrap="none" rtlCol="0">
            <a:spAutoFit/>
          </a:bodyPr>
          <a:lstStyle/>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arr</a:t>
            </a:r>
            <a:endParaRPr lang="en-US" sz="1100" dirty="0">
              <a:solidFill>
                <a:prstClr val="black"/>
              </a:solidFill>
              <a:latin typeface="Courier" charset="0"/>
            </a:endParaRPr>
          </a:p>
          <a:p>
            <a:r>
              <a:rPr lang="de-DE" sz="1100" dirty="0" err="1">
                <a:solidFill>
                  <a:prstClr val="black"/>
                </a:solidFill>
                <a:latin typeface="Courier" charset="0"/>
              </a:rPr>
              <a:t>array</a:t>
            </a:r>
            <a:r>
              <a:rPr lang="de-DE" sz="1100" dirty="0">
                <a:solidFill>
                  <a:prstClr val="black"/>
                </a:solidFill>
                <a:latin typeface="Courier" charset="0"/>
              </a:rPr>
              <a:t>([</a:t>
            </a:r>
            <a:r>
              <a:rPr lang="de-DE" sz="1100" b="1" dirty="0">
                <a:solidFill>
                  <a:srgbClr val="0000DD"/>
                </a:solidFill>
                <a:latin typeface="Courier-Bold" charset="0"/>
              </a:rPr>
              <a:t>70</a:t>
            </a:r>
            <a:r>
              <a:rPr lang="de-DE" sz="1100" dirty="0">
                <a:solidFill>
                  <a:prstClr val="black"/>
                </a:solidFill>
                <a:latin typeface="Courier" charset="0"/>
              </a:rPr>
              <a:t>,  </a:t>
            </a:r>
            <a:r>
              <a:rPr lang="de-DE" sz="1100" b="1" dirty="0">
                <a:solidFill>
                  <a:srgbClr val="0000DD"/>
                </a:solidFill>
                <a:latin typeface="Courier-Bold" charset="0"/>
              </a:rPr>
              <a:t>1</a:t>
            </a:r>
            <a:r>
              <a:rPr lang="de-DE" sz="1100" dirty="0">
                <a:solidFill>
                  <a:prstClr val="black"/>
                </a:solidFill>
                <a:latin typeface="Courier" charset="0"/>
              </a:rPr>
              <a:t>,  </a:t>
            </a:r>
            <a:r>
              <a:rPr lang="de-DE" sz="1100" b="1" dirty="0">
                <a:solidFill>
                  <a:srgbClr val="0000DD"/>
                </a:solidFill>
                <a:latin typeface="Courier-Bold" charset="0"/>
              </a:rPr>
              <a:t>2</a:t>
            </a:r>
            <a:r>
              <a:rPr lang="de-DE" sz="1100" dirty="0">
                <a:solidFill>
                  <a:prstClr val="black"/>
                </a:solidFill>
                <a:latin typeface="Courier" charset="0"/>
              </a:rPr>
              <a:t>,  </a:t>
            </a:r>
            <a:r>
              <a:rPr lang="de-DE" sz="1100" b="1" dirty="0">
                <a:solidFill>
                  <a:srgbClr val="0000DD"/>
                </a:solidFill>
                <a:latin typeface="Courier-Bold" charset="0"/>
              </a:rPr>
              <a:t>3</a:t>
            </a:r>
            <a:r>
              <a:rPr lang="de-DE" sz="1100" dirty="0">
                <a:solidFill>
                  <a:prstClr val="black"/>
                </a:solidFill>
                <a:latin typeface="Courier" charset="0"/>
              </a:rPr>
              <a:t>,  </a:t>
            </a:r>
            <a:r>
              <a:rPr lang="de-DE" sz="1100" b="1" dirty="0">
                <a:solidFill>
                  <a:srgbClr val="0000DD"/>
                </a:solidFill>
                <a:latin typeface="Courier-Bold" charset="0"/>
              </a:rPr>
              <a:t>4</a:t>
            </a:r>
            <a:r>
              <a:rPr lang="de-DE" sz="1100" dirty="0">
                <a:solidFill>
                  <a:prstClr val="black"/>
                </a:solidFill>
                <a:latin typeface="Courier" charset="0"/>
              </a:rPr>
              <a:t>,  </a:t>
            </a:r>
            <a:r>
              <a:rPr lang="de-DE" sz="1100" b="1" dirty="0">
                <a:solidFill>
                  <a:srgbClr val="0000DD"/>
                </a:solidFill>
                <a:latin typeface="Courier-Bold" charset="0"/>
              </a:rPr>
              <a:t>5</a:t>
            </a:r>
            <a:r>
              <a:rPr lang="de-DE" sz="1100" dirty="0">
                <a:solidFill>
                  <a:prstClr val="black"/>
                </a:solidFill>
                <a:latin typeface="Courier" charset="0"/>
              </a:rPr>
              <a:t>], </a:t>
            </a:r>
            <a:r>
              <a:rPr lang="de-DE" sz="1100" dirty="0" err="1">
                <a:solidFill>
                  <a:prstClr val="black"/>
                </a:solidFill>
                <a:latin typeface="Courier" charset="0"/>
              </a:rPr>
              <a:t>dtype</a:t>
            </a:r>
            <a:r>
              <a:rPr lang="de-DE" sz="1100" dirty="0">
                <a:solidFill>
                  <a:srgbClr val="333333"/>
                </a:solidFill>
                <a:latin typeface="Courier" charset="0"/>
              </a:rPr>
              <a:t>=</a:t>
            </a:r>
            <a:r>
              <a:rPr lang="de-DE" sz="1100" dirty="0">
                <a:solidFill>
                  <a:prstClr val="black"/>
                </a:solidFill>
                <a:latin typeface="Courier" charset="0"/>
              </a:rPr>
              <a:t>int32)</a:t>
            </a:r>
          </a:p>
          <a:p>
            <a:r>
              <a:rPr lang="de-DE" sz="1100" dirty="0">
                <a:solidFill>
                  <a:srgbClr val="333333"/>
                </a:solidFill>
                <a:latin typeface="Courier" charset="0"/>
              </a:rPr>
              <a:t>&gt;&gt;&gt;</a:t>
            </a:r>
            <a:r>
              <a:rPr lang="de-DE" sz="1100" dirty="0">
                <a:solidFill>
                  <a:prstClr val="black"/>
                </a:solidFill>
                <a:latin typeface="Courier" charset="0"/>
              </a:rPr>
              <a:t> </a:t>
            </a:r>
            <a:r>
              <a:rPr lang="de-DE" sz="1100" dirty="0" err="1">
                <a:solidFill>
                  <a:prstClr val="black"/>
                </a:solidFill>
                <a:latin typeface="Courier" charset="0"/>
              </a:rPr>
              <a:t>arr</a:t>
            </a:r>
            <a:r>
              <a:rPr lang="de-DE" sz="1100" dirty="0" err="1">
                <a:solidFill>
                  <a:srgbClr val="333333"/>
                </a:solidFill>
                <a:latin typeface="Courier" charset="0"/>
              </a:rPr>
              <a:t>.</a:t>
            </a:r>
            <a:r>
              <a:rPr lang="de-DE" sz="1100" dirty="0" err="1">
                <a:solidFill>
                  <a:prstClr val="black"/>
                </a:solidFill>
                <a:latin typeface="Courier" charset="0"/>
              </a:rPr>
              <a:t>astype</a:t>
            </a:r>
            <a:r>
              <a:rPr lang="de-DE" sz="1100" dirty="0">
                <a:solidFill>
                  <a:prstClr val="black"/>
                </a:solidFill>
                <a:latin typeface="Courier" charset="0"/>
              </a:rPr>
              <a:t>('float64')</a:t>
            </a:r>
          </a:p>
          <a:p>
            <a:r>
              <a:rPr lang="de-DE" sz="1100" dirty="0" err="1">
                <a:solidFill>
                  <a:prstClr val="black"/>
                </a:solidFill>
                <a:latin typeface="Courier" charset="0"/>
              </a:rPr>
              <a:t>array</a:t>
            </a:r>
            <a:r>
              <a:rPr lang="de-DE" sz="1100" dirty="0">
                <a:solidFill>
                  <a:prstClr val="black"/>
                </a:solidFill>
                <a:latin typeface="Courier" charset="0"/>
              </a:rPr>
              <a:t>([ </a:t>
            </a:r>
            <a:r>
              <a:rPr lang="de-DE" sz="1100" b="1" dirty="0">
                <a:solidFill>
                  <a:srgbClr val="6600EE"/>
                </a:solidFill>
                <a:latin typeface="Courier-Bold" charset="0"/>
              </a:rPr>
              <a:t>70.</a:t>
            </a:r>
            <a:r>
              <a:rPr lang="de-DE" sz="1100" dirty="0">
                <a:solidFill>
                  <a:prstClr val="black"/>
                </a:solidFill>
                <a:latin typeface="Courier" charset="0"/>
              </a:rPr>
              <a:t>,   </a:t>
            </a:r>
            <a:r>
              <a:rPr lang="de-DE" sz="1100" b="1" dirty="0">
                <a:solidFill>
                  <a:srgbClr val="6600EE"/>
                </a:solidFill>
                <a:latin typeface="Courier-Bold" charset="0"/>
              </a:rPr>
              <a:t>1.</a:t>
            </a:r>
            <a:r>
              <a:rPr lang="de-DE" sz="1100" dirty="0">
                <a:solidFill>
                  <a:prstClr val="black"/>
                </a:solidFill>
                <a:latin typeface="Courier" charset="0"/>
              </a:rPr>
              <a:t>,   </a:t>
            </a:r>
            <a:r>
              <a:rPr lang="de-DE" sz="1100" b="1" dirty="0">
                <a:solidFill>
                  <a:srgbClr val="6600EE"/>
                </a:solidFill>
                <a:latin typeface="Courier-Bold" charset="0"/>
              </a:rPr>
              <a:t>2.</a:t>
            </a:r>
            <a:r>
              <a:rPr lang="de-DE" sz="1100" dirty="0">
                <a:solidFill>
                  <a:prstClr val="black"/>
                </a:solidFill>
                <a:latin typeface="Courier" charset="0"/>
              </a:rPr>
              <a:t>,   </a:t>
            </a:r>
            <a:r>
              <a:rPr lang="de-DE" sz="1100" b="1" dirty="0">
                <a:solidFill>
                  <a:srgbClr val="6600EE"/>
                </a:solidFill>
                <a:latin typeface="Courier-Bold" charset="0"/>
              </a:rPr>
              <a:t>3.</a:t>
            </a:r>
            <a:r>
              <a:rPr lang="de-DE" sz="1100" dirty="0">
                <a:solidFill>
                  <a:prstClr val="black"/>
                </a:solidFill>
                <a:latin typeface="Courier" charset="0"/>
              </a:rPr>
              <a:t>,   </a:t>
            </a:r>
            <a:r>
              <a:rPr lang="de-DE" sz="1100" b="1" dirty="0">
                <a:solidFill>
                  <a:srgbClr val="6600EE"/>
                </a:solidFill>
                <a:latin typeface="Courier-Bold" charset="0"/>
              </a:rPr>
              <a:t>4.</a:t>
            </a:r>
            <a:r>
              <a:rPr lang="de-DE" sz="1100" dirty="0">
                <a:solidFill>
                  <a:prstClr val="black"/>
                </a:solidFill>
                <a:latin typeface="Courier" charset="0"/>
              </a:rPr>
              <a:t>,   </a:t>
            </a:r>
            <a:r>
              <a:rPr lang="de-DE" sz="1100" b="1" dirty="0">
                <a:solidFill>
                  <a:srgbClr val="6600EE"/>
                </a:solidFill>
                <a:latin typeface="Courier-Bold" charset="0"/>
              </a:rPr>
              <a:t>5.</a:t>
            </a:r>
            <a:r>
              <a:rPr lang="de-DE" sz="1100" dirty="0">
                <a:solidFill>
                  <a:prstClr val="black"/>
                </a:solidFill>
                <a:latin typeface="Courier" charset="0"/>
              </a:rPr>
              <a:t>])</a:t>
            </a: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arr</a:t>
            </a:r>
            <a:r>
              <a:rPr lang="en-US" sz="1100" dirty="0" err="1">
                <a:solidFill>
                  <a:srgbClr val="333333"/>
                </a:solidFill>
                <a:latin typeface="Courier" charset="0"/>
              </a:rPr>
              <a:t>.</a:t>
            </a:r>
            <a:r>
              <a:rPr lang="en-US" sz="1100" dirty="0" err="1">
                <a:solidFill>
                  <a:prstClr val="black"/>
                </a:solidFill>
                <a:latin typeface="Courier" charset="0"/>
              </a:rPr>
              <a:t>astype</a:t>
            </a:r>
            <a:r>
              <a:rPr lang="en-US" sz="1100" dirty="0">
                <a:solidFill>
                  <a:prstClr val="black"/>
                </a:solidFill>
                <a:latin typeface="Courier" charset="0"/>
              </a:rPr>
              <a:t>('float64')[</a:t>
            </a:r>
            <a:r>
              <a:rPr lang="en-US" sz="1100" b="1" dirty="0">
                <a:solidFill>
                  <a:srgbClr val="0000DD"/>
                </a:solidFill>
                <a:latin typeface="Courier-Bold" charset="0"/>
              </a:rPr>
              <a:t>5</a:t>
            </a:r>
            <a:r>
              <a:rPr lang="en-US" sz="1100" dirty="0">
                <a:solidFill>
                  <a:prstClr val="black"/>
                </a:solidFill>
                <a:latin typeface="Courier" charset="0"/>
              </a:rPr>
              <a:t>] </a:t>
            </a:r>
            <a:r>
              <a:rPr lang="en-US" sz="1100" dirty="0">
                <a:solidFill>
                  <a:srgbClr val="333333"/>
                </a:solidFill>
                <a:latin typeface="Courier" charset="0"/>
              </a:rPr>
              <a:t>=</a:t>
            </a:r>
            <a:r>
              <a:rPr lang="en-US" sz="1100" dirty="0">
                <a:solidFill>
                  <a:prstClr val="black"/>
                </a:solidFill>
                <a:latin typeface="Courier" charset="0"/>
              </a:rPr>
              <a:t> </a:t>
            </a:r>
            <a:r>
              <a:rPr lang="en-US" sz="1100" b="1" dirty="0">
                <a:solidFill>
                  <a:srgbClr val="0000DD"/>
                </a:solidFill>
                <a:latin typeface="Courier-Bold" charset="0"/>
              </a:rPr>
              <a:t>100</a:t>
            </a:r>
            <a:endParaRPr lang="en-US" sz="1100" dirty="0">
              <a:solidFill>
                <a:prstClr val="black"/>
              </a:solidFill>
              <a:latin typeface="Courier" charset="0"/>
            </a:endParaRP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arr</a:t>
            </a:r>
            <a:endParaRPr lang="en-US" sz="1100" dirty="0">
              <a:solidFill>
                <a:prstClr val="black"/>
              </a:solidFill>
              <a:latin typeface="Courier" charset="0"/>
            </a:endParaRPr>
          </a:p>
          <a:p>
            <a:r>
              <a:rPr lang="de-DE" sz="1100" dirty="0" err="1">
                <a:solidFill>
                  <a:prstClr val="black"/>
                </a:solidFill>
                <a:latin typeface="Courier" charset="0"/>
              </a:rPr>
              <a:t>array</a:t>
            </a:r>
            <a:r>
              <a:rPr lang="de-DE" sz="1100" dirty="0">
                <a:solidFill>
                  <a:prstClr val="black"/>
                </a:solidFill>
                <a:latin typeface="Courier" charset="0"/>
              </a:rPr>
              <a:t>([</a:t>
            </a:r>
            <a:r>
              <a:rPr lang="de-DE" sz="1100" b="1" dirty="0">
                <a:solidFill>
                  <a:srgbClr val="0000DD"/>
                </a:solidFill>
                <a:latin typeface="Courier-Bold" charset="0"/>
              </a:rPr>
              <a:t>70</a:t>
            </a:r>
            <a:r>
              <a:rPr lang="de-DE" sz="1100" dirty="0">
                <a:solidFill>
                  <a:prstClr val="black"/>
                </a:solidFill>
                <a:latin typeface="Courier" charset="0"/>
              </a:rPr>
              <a:t>,  </a:t>
            </a:r>
            <a:r>
              <a:rPr lang="de-DE" sz="1100" b="1" dirty="0">
                <a:solidFill>
                  <a:srgbClr val="0000DD"/>
                </a:solidFill>
                <a:latin typeface="Courier-Bold" charset="0"/>
              </a:rPr>
              <a:t>1</a:t>
            </a:r>
            <a:r>
              <a:rPr lang="de-DE" sz="1100" dirty="0">
                <a:solidFill>
                  <a:prstClr val="black"/>
                </a:solidFill>
                <a:latin typeface="Courier" charset="0"/>
              </a:rPr>
              <a:t>,  </a:t>
            </a:r>
            <a:r>
              <a:rPr lang="de-DE" sz="1100" b="1" dirty="0">
                <a:solidFill>
                  <a:srgbClr val="0000DD"/>
                </a:solidFill>
                <a:latin typeface="Courier-Bold" charset="0"/>
              </a:rPr>
              <a:t>2</a:t>
            </a:r>
            <a:r>
              <a:rPr lang="de-DE" sz="1100" dirty="0">
                <a:solidFill>
                  <a:prstClr val="black"/>
                </a:solidFill>
                <a:latin typeface="Courier" charset="0"/>
              </a:rPr>
              <a:t>,  </a:t>
            </a:r>
            <a:r>
              <a:rPr lang="de-DE" sz="1100" b="1" dirty="0">
                <a:solidFill>
                  <a:srgbClr val="0000DD"/>
                </a:solidFill>
                <a:latin typeface="Courier-Bold" charset="0"/>
              </a:rPr>
              <a:t>3</a:t>
            </a:r>
            <a:r>
              <a:rPr lang="de-DE" sz="1100" dirty="0">
                <a:solidFill>
                  <a:prstClr val="black"/>
                </a:solidFill>
                <a:latin typeface="Courier" charset="0"/>
              </a:rPr>
              <a:t>,  </a:t>
            </a:r>
            <a:r>
              <a:rPr lang="de-DE" sz="1100" b="1" dirty="0">
                <a:solidFill>
                  <a:srgbClr val="0000DD"/>
                </a:solidFill>
                <a:latin typeface="Courier-Bold" charset="0"/>
              </a:rPr>
              <a:t>4</a:t>
            </a:r>
            <a:r>
              <a:rPr lang="de-DE" sz="1100" dirty="0">
                <a:solidFill>
                  <a:prstClr val="black"/>
                </a:solidFill>
                <a:latin typeface="Courier" charset="0"/>
              </a:rPr>
              <a:t>,  </a:t>
            </a:r>
            <a:r>
              <a:rPr lang="de-DE" sz="1100" b="1" dirty="0">
                <a:solidFill>
                  <a:srgbClr val="0000DD"/>
                </a:solidFill>
                <a:latin typeface="Courier-Bold" charset="0"/>
              </a:rPr>
              <a:t>5</a:t>
            </a:r>
            <a:r>
              <a:rPr lang="de-DE" sz="1100" dirty="0">
                <a:solidFill>
                  <a:prstClr val="black"/>
                </a:solidFill>
                <a:latin typeface="Courier" charset="0"/>
              </a:rPr>
              <a:t>], </a:t>
            </a:r>
            <a:r>
              <a:rPr lang="de-DE" sz="1100" dirty="0" err="1">
                <a:solidFill>
                  <a:prstClr val="black"/>
                </a:solidFill>
                <a:latin typeface="Courier" charset="0"/>
              </a:rPr>
              <a:t>dtype</a:t>
            </a:r>
            <a:r>
              <a:rPr lang="de-DE" sz="1100" dirty="0">
                <a:solidFill>
                  <a:srgbClr val="333333"/>
                </a:solidFill>
                <a:latin typeface="Courier" charset="0"/>
              </a:rPr>
              <a:t>=</a:t>
            </a:r>
            <a:r>
              <a:rPr lang="de-DE" sz="1100" dirty="0">
                <a:solidFill>
                  <a:prstClr val="black"/>
                </a:solidFill>
                <a:latin typeface="Courier" charset="0"/>
              </a:rPr>
              <a:t>int32)</a:t>
            </a:r>
            <a:endParaRPr lang="en-US" sz="1100" dirty="0"/>
          </a:p>
        </p:txBody>
      </p:sp>
      <p:sp>
        <p:nvSpPr>
          <p:cNvPr id="6" name="Content Placeholder 2"/>
          <p:cNvSpPr txBox="1">
            <a:spLocks/>
          </p:cNvSpPr>
          <p:nvPr/>
        </p:nvSpPr>
        <p:spPr>
          <a:xfrm>
            <a:off x="628650" y="2975224"/>
            <a:ext cx="7886700" cy="115671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dirty="0" smtClean="0"/>
              <a:t>tolist(): Shorthand to make a Python list.  80% faster than list().</a:t>
            </a:r>
          </a:p>
          <a:p>
            <a:endParaRPr lang="en-US" dirty="0"/>
          </a:p>
        </p:txBody>
      </p:sp>
      <p:sp>
        <p:nvSpPr>
          <p:cNvPr id="7" name="TextBox 6"/>
          <p:cNvSpPr txBox="1"/>
          <p:nvPr/>
        </p:nvSpPr>
        <p:spPr>
          <a:xfrm>
            <a:off x="2171342" y="3310467"/>
            <a:ext cx="4801314" cy="769441"/>
          </a:xfrm>
          <a:prstGeom prst="rect">
            <a:avLst/>
          </a:prstGeom>
          <a:noFill/>
        </p:spPr>
        <p:txBody>
          <a:bodyPr wrap="none" rtlCol="0">
            <a:spAutoFit/>
          </a:bodyPr>
          <a:lstStyle/>
          <a:p>
            <a:r>
              <a:rPr lang="en-US" sz="1100" dirty="0"/>
              <a:t>$ python -m </a:t>
            </a:r>
            <a:r>
              <a:rPr lang="en-US" sz="1100" dirty="0" err="1"/>
              <a:t>timeit</a:t>
            </a:r>
            <a:r>
              <a:rPr lang="en-US" sz="1100" dirty="0"/>
              <a:t> -s "import numpy as np; </a:t>
            </a:r>
            <a:r>
              <a:rPr lang="en-US" sz="1100" dirty="0" err="1"/>
              <a:t>arr</a:t>
            </a:r>
            <a:r>
              <a:rPr lang="en-US" sz="1100" dirty="0"/>
              <a:t>=</a:t>
            </a:r>
            <a:r>
              <a:rPr lang="en-US" sz="1100" dirty="0" err="1"/>
              <a:t>np.arange</a:t>
            </a:r>
            <a:r>
              <a:rPr lang="en-US" sz="1100" dirty="0"/>
              <a:t>(100000)" "</a:t>
            </a:r>
            <a:r>
              <a:rPr lang="en-US" sz="1100" dirty="0" err="1"/>
              <a:t>arr.tolist</a:t>
            </a:r>
            <a:r>
              <a:rPr lang="en-US" sz="1100" dirty="0"/>
              <a:t>()"</a:t>
            </a:r>
          </a:p>
          <a:p>
            <a:r>
              <a:rPr lang="en-US" sz="1100" dirty="0"/>
              <a:t>100 loops, best of 3: 2.48 </a:t>
            </a:r>
            <a:r>
              <a:rPr lang="en-US" sz="1100" dirty="0" err="1"/>
              <a:t>msec</a:t>
            </a:r>
            <a:r>
              <a:rPr lang="en-US" sz="1100" dirty="0"/>
              <a:t> per loop</a:t>
            </a:r>
          </a:p>
          <a:p>
            <a:r>
              <a:rPr lang="en-US" sz="1100" dirty="0"/>
              <a:t>$ python -m </a:t>
            </a:r>
            <a:r>
              <a:rPr lang="en-US" sz="1100" dirty="0" err="1"/>
              <a:t>timeit</a:t>
            </a:r>
            <a:r>
              <a:rPr lang="en-US" sz="1100" dirty="0"/>
              <a:t> -s "import numpy as np; </a:t>
            </a:r>
            <a:r>
              <a:rPr lang="en-US" sz="1100" dirty="0" err="1"/>
              <a:t>arr</a:t>
            </a:r>
            <a:r>
              <a:rPr lang="en-US" sz="1100" dirty="0"/>
              <a:t>=</a:t>
            </a:r>
            <a:r>
              <a:rPr lang="en-US" sz="1100" dirty="0" err="1"/>
              <a:t>np.arange</a:t>
            </a:r>
            <a:r>
              <a:rPr lang="en-US" sz="1100" dirty="0"/>
              <a:t>(100000)" "list(</a:t>
            </a:r>
            <a:r>
              <a:rPr lang="en-US" sz="1100" dirty="0" err="1"/>
              <a:t>arr</a:t>
            </a:r>
            <a:r>
              <a:rPr lang="en-US" sz="1100" dirty="0"/>
              <a:t>)"</a:t>
            </a:r>
          </a:p>
          <a:p>
            <a:r>
              <a:rPr lang="en-US" sz="1100" dirty="0"/>
              <a:t>100 loops, best of 3: 4.39 </a:t>
            </a:r>
            <a:r>
              <a:rPr lang="en-US" sz="1100" dirty="0" err="1"/>
              <a:t>msec</a:t>
            </a:r>
            <a:r>
              <a:rPr lang="en-US" sz="1100" dirty="0"/>
              <a:t> per loop</a:t>
            </a:r>
          </a:p>
        </p:txBody>
      </p:sp>
      <p:sp>
        <p:nvSpPr>
          <p:cNvPr id="8" name="Content Placeholder 2"/>
          <p:cNvSpPr txBox="1">
            <a:spLocks/>
          </p:cNvSpPr>
          <p:nvPr/>
        </p:nvSpPr>
        <p:spPr>
          <a:xfrm>
            <a:off x="628650" y="4183970"/>
            <a:ext cx="7886700" cy="115671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dirty="0" smtClean="0"/>
              <a:t>Data I/O.</a:t>
            </a:r>
          </a:p>
          <a:p>
            <a:endParaRPr lang="en-US" dirty="0"/>
          </a:p>
        </p:txBody>
      </p:sp>
      <p:sp>
        <p:nvSpPr>
          <p:cNvPr id="9" name="TextBox 8"/>
          <p:cNvSpPr txBox="1"/>
          <p:nvPr/>
        </p:nvSpPr>
        <p:spPr>
          <a:xfrm>
            <a:off x="1633534" y="4541576"/>
            <a:ext cx="5876930" cy="769441"/>
          </a:xfrm>
          <a:prstGeom prst="rect">
            <a:avLst/>
          </a:prstGeom>
          <a:noFill/>
        </p:spPr>
        <p:txBody>
          <a:bodyPr wrap="none" rtlCol="0">
            <a:spAutoFit/>
          </a:bodyPr>
          <a:lstStyle/>
          <a:p>
            <a:r>
              <a:rPr lang="pl-PL" sz="1100" dirty="0">
                <a:solidFill>
                  <a:srgbClr val="333333"/>
                </a:solidFill>
                <a:latin typeface="Courier" charset="0"/>
              </a:rPr>
              <a:t>&gt;&gt;&gt;</a:t>
            </a:r>
            <a:r>
              <a:rPr lang="pl-PL" sz="1100" dirty="0">
                <a:solidFill>
                  <a:prstClr val="black"/>
                </a:solidFill>
                <a:latin typeface="Courier" charset="0"/>
              </a:rPr>
              <a:t> </a:t>
            </a:r>
            <a:r>
              <a:rPr lang="pl-PL" sz="1100" dirty="0" err="1">
                <a:solidFill>
                  <a:prstClr val="black"/>
                </a:solidFill>
                <a:latin typeface="Courier" charset="0"/>
              </a:rPr>
              <a:t>crr</a:t>
            </a:r>
            <a:r>
              <a:rPr lang="pl-PL" sz="1100" dirty="0">
                <a:solidFill>
                  <a:prstClr val="black"/>
                </a:solidFill>
                <a:latin typeface="Courier" charset="0"/>
              </a:rPr>
              <a:t> </a:t>
            </a:r>
            <a:r>
              <a:rPr lang="pl-PL" sz="1100" dirty="0">
                <a:solidFill>
                  <a:srgbClr val="333333"/>
                </a:solidFill>
                <a:latin typeface="Courier" charset="0"/>
              </a:rPr>
              <a:t>=</a:t>
            </a:r>
            <a:r>
              <a:rPr lang="pl-PL" sz="1100" dirty="0">
                <a:solidFill>
                  <a:prstClr val="black"/>
                </a:solidFill>
                <a:latin typeface="Courier" charset="0"/>
              </a:rPr>
              <a:t> </a:t>
            </a:r>
            <a:r>
              <a:rPr lang="pl-PL" sz="1100" dirty="0" err="1">
                <a:solidFill>
                  <a:prstClr val="black"/>
                </a:solidFill>
                <a:latin typeface="Courier" charset="0"/>
              </a:rPr>
              <a:t>np</a:t>
            </a:r>
            <a:r>
              <a:rPr lang="pl-PL" sz="1100" dirty="0" err="1">
                <a:solidFill>
                  <a:srgbClr val="333333"/>
                </a:solidFill>
                <a:latin typeface="Courier" charset="0"/>
              </a:rPr>
              <a:t>.</a:t>
            </a:r>
            <a:r>
              <a:rPr lang="pl-PL" sz="1100" dirty="0" err="1">
                <a:solidFill>
                  <a:prstClr val="black"/>
                </a:solidFill>
                <a:latin typeface="Courier" charset="0"/>
              </a:rPr>
              <a:t>fromstring</a:t>
            </a:r>
            <a:r>
              <a:rPr lang="pl-PL" sz="1100" dirty="0">
                <a:solidFill>
                  <a:prstClr val="black"/>
                </a:solidFill>
                <a:latin typeface="Courier" charset="0"/>
              </a:rPr>
              <a:t>("1, 3, 5, 7, 9, 2, 4, 6, 8, 10", sep</a:t>
            </a:r>
            <a:r>
              <a:rPr lang="pl-PL" sz="1100" dirty="0">
                <a:solidFill>
                  <a:srgbClr val="333333"/>
                </a:solidFill>
                <a:latin typeface="Courier" charset="0"/>
              </a:rPr>
              <a:t>=</a:t>
            </a:r>
            <a:r>
              <a:rPr lang="pl-PL" sz="1100" dirty="0">
                <a:solidFill>
                  <a:prstClr val="black"/>
                </a:solidFill>
                <a:latin typeface="Courier" charset="0"/>
              </a:rPr>
              <a:t>",")</a:t>
            </a:r>
          </a:p>
          <a:p>
            <a:r>
              <a:rPr lang="de-DE" sz="1100" dirty="0" smtClean="0">
                <a:solidFill>
                  <a:srgbClr val="333333"/>
                </a:solidFill>
                <a:latin typeface="Courier" charset="0"/>
              </a:rPr>
              <a:t>&gt;&gt;&gt;</a:t>
            </a:r>
            <a:r>
              <a:rPr lang="de-DE" sz="1100" dirty="0" smtClean="0">
                <a:solidFill>
                  <a:prstClr val="black"/>
                </a:solidFill>
                <a:latin typeface="Courier" charset="0"/>
              </a:rPr>
              <a:t> </a:t>
            </a:r>
            <a:r>
              <a:rPr lang="de-DE" sz="1100" dirty="0" err="1">
                <a:solidFill>
                  <a:prstClr val="black"/>
                </a:solidFill>
                <a:latin typeface="Courier" charset="0"/>
              </a:rPr>
              <a:t>np</a:t>
            </a:r>
            <a:r>
              <a:rPr lang="de-DE" sz="1100" dirty="0" err="1">
                <a:solidFill>
                  <a:srgbClr val="333333"/>
                </a:solidFill>
                <a:latin typeface="Courier" charset="0"/>
              </a:rPr>
              <a:t>.</a:t>
            </a:r>
            <a:r>
              <a:rPr lang="de-DE" sz="1100" dirty="0" err="1">
                <a:solidFill>
                  <a:prstClr val="black"/>
                </a:solidFill>
                <a:latin typeface="Courier" charset="0"/>
              </a:rPr>
              <a:t>save</a:t>
            </a:r>
            <a:r>
              <a:rPr lang="de-DE" sz="1100" dirty="0">
                <a:solidFill>
                  <a:prstClr val="black"/>
                </a:solidFill>
                <a:latin typeface="Courier" charset="0"/>
              </a:rPr>
              <a:t>("</a:t>
            </a:r>
            <a:r>
              <a:rPr lang="de-DE" sz="1100" dirty="0" err="1">
                <a:solidFill>
                  <a:prstClr val="black"/>
                </a:solidFill>
                <a:latin typeface="Courier" charset="0"/>
              </a:rPr>
              <a:t>crr.npy</a:t>
            </a:r>
            <a:r>
              <a:rPr lang="de-DE" sz="1100" dirty="0">
                <a:solidFill>
                  <a:prstClr val="black"/>
                </a:solidFill>
                <a:latin typeface="Courier" charset="0"/>
              </a:rPr>
              <a:t>", </a:t>
            </a:r>
            <a:r>
              <a:rPr lang="de-DE" sz="1100" dirty="0" err="1">
                <a:solidFill>
                  <a:prstClr val="black"/>
                </a:solidFill>
                <a:latin typeface="Courier" charset="0"/>
              </a:rPr>
              <a:t>crr</a:t>
            </a:r>
            <a:r>
              <a:rPr lang="de-DE" sz="1100" dirty="0">
                <a:solidFill>
                  <a:prstClr val="black"/>
                </a:solidFill>
                <a:latin typeface="Courier" charset="0"/>
              </a:rPr>
              <a:t>)</a:t>
            </a:r>
          </a:p>
          <a:p>
            <a:r>
              <a:rPr lang="de-DE" sz="1100" dirty="0">
                <a:solidFill>
                  <a:srgbClr val="333333"/>
                </a:solidFill>
                <a:latin typeface="Courier" charset="0"/>
              </a:rPr>
              <a:t>&gt;&gt;&gt;</a:t>
            </a:r>
            <a:r>
              <a:rPr lang="de-DE" sz="1100" dirty="0">
                <a:solidFill>
                  <a:prstClr val="black"/>
                </a:solidFill>
                <a:latin typeface="Courier" charset="0"/>
              </a:rPr>
              <a:t> </a:t>
            </a:r>
            <a:r>
              <a:rPr lang="de-DE" sz="1100" dirty="0" err="1">
                <a:solidFill>
                  <a:prstClr val="black"/>
                </a:solidFill>
                <a:latin typeface="Courier" charset="0"/>
              </a:rPr>
              <a:t>np</a:t>
            </a:r>
            <a:r>
              <a:rPr lang="de-DE" sz="1100" dirty="0" err="1">
                <a:solidFill>
                  <a:srgbClr val="333333"/>
                </a:solidFill>
                <a:latin typeface="Courier" charset="0"/>
              </a:rPr>
              <a:t>.</a:t>
            </a:r>
            <a:r>
              <a:rPr lang="de-DE" sz="1100" dirty="0" err="1">
                <a:solidFill>
                  <a:prstClr val="black"/>
                </a:solidFill>
                <a:latin typeface="Courier" charset="0"/>
              </a:rPr>
              <a:t>load</a:t>
            </a:r>
            <a:r>
              <a:rPr lang="de-DE" sz="1100" dirty="0">
                <a:solidFill>
                  <a:prstClr val="black"/>
                </a:solidFill>
                <a:latin typeface="Courier" charset="0"/>
              </a:rPr>
              <a:t>("</a:t>
            </a:r>
            <a:r>
              <a:rPr lang="de-DE" sz="1100" dirty="0" err="1">
                <a:solidFill>
                  <a:prstClr val="black"/>
                </a:solidFill>
                <a:latin typeface="Courier" charset="0"/>
              </a:rPr>
              <a:t>crr.npy</a:t>
            </a:r>
            <a:r>
              <a:rPr lang="de-DE" sz="1100" dirty="0">
                <a:solidFill>
                  <a:prstClr val="black"/>
                </a:solidFill>
                <a:latin typeface="Courier" charset="0"/>
              </a:rPr>
              <a:t>")</a:t>
            </a:r>
          </a:p>
          <a:p>
            <a:r>
              <a:rPr lang="de-DE" sz="1100" dirty="0" err="1">
                <a:solidFill>
                  <a:prstClr val="black"/>
                </a:solidFill>
                <a:latin typeface="Courier" charset="0"/>
              </a:rPr>
              <a:t>array</a:t>
            </a:r>
            <a:r>
              <a:rPr lang="de-DE" sz="1100" dirty="0">
                <a:solidFill>
                  <a:prstClr val="black"/>
                </a:solidFill>
                <a:latin typeface="Courier" charset="0"/>
              </a:rPr>
              <a:t>([  </a:t>
            </a:r>
            <a:r>
              <a:rPr lang="de-DE" sz="1100" b="1" dirty="0">
                <a:solidFill>
                  <a:srgbClr val="6600EE"/>
                </a:solidFill>
                <a:latin typeface="Courier-Bold" charset="0"/>
              </a:rPr>
              <a:t>1.</a:t>
            </a:r>
            <a:r>
              <a:rPr lang="de-DE" sz="1100" dirty="0">
                <a:solidFill>
                  <a:prstClr val="black"/>
                </a:solidFill>
                <a:latin typeface="Courier" charset="0"/>
              </a:rPr>
              <a:t>,   </a:t>
            </a:r>
            <a:r>
              <a:rPr lang="de-DE" sz="1100" b="1" dirty="0">
                <a:solidFill>
                  <a:srgbClr val="6600EE"/>
                </a:solidFill>
                <a:latin typeface="Courier-Bold" charset="0"/>
              </a:rPr>
              <a:t>3.</a:t>
            </a:r>
            <a:r>
              <a:rPr lang="de-DE" sz="1100" dirty="0">
                <a:solidFill>
                  <a:prstClr val="black"/>
                </a:solidFill>
                <a:latin typeface="Courier" charset="0"/>
              </a:rPr>
              <a:t>,   </a:t>
            </a:r>
            <a:r>
              <a:rPr lang="de-DE" sz="1100" b="1" dirty="0">
                <a:solidFill>
                  <a:srgbClr val="6600EE"/>
                </a:solidFill>
                <a:latin typeface="Courier-Bold" charset="0"/>
              </a:rPr>
              <a:t>5.</a:t>
            </a:r>
            <a:r>
              <a:rPr lang="de-DE" sz="1100" dirty="0">
                <a:solidFill>
                  <a:prstClr val="black"/>
                </a:solidFill>
                <a:latin typeface="Courier" charset="0"/>
              </a:rPr>
              <a:t>,   </a:t>
            </a:r>
            <a:r>
              <a:rPr lang="de-DE" sz="1100" b="1" dirty="0">
                <a:solidFill>
                  <a:srgbClr val="6600EE"/>
                </a:solidFill>
                <a:latin typeface="Courier-Bold" charset="0"/>
              </a:rPr>
              <a:t>7.</a:t>
            </a:r>
            <a:r>
              <a:rPr lang="de-DE" sz="1100" dirty="0">
                <a:solidFill>
                  <a:prstClr val="black"/>
                </a:solidFill>
                <a:latin typeface="Courier" charset="0"/>
              </a:rPr>
              <a:t>,   </a:t>
            </a:r>
            <a:r>
              <a:rPr lang="de-DE" sz="1100" b="1" dirty="0">
                <a:solidFill>
                  <a:srgbClr val="6600EE"/>
                </a:solidFill>
                <a:latin typeface="Courier-Bold" charset="0"/>
              </a:rPr>
              <a:t>9.</a:t>
            </a:r>
            <a:r>
              <a:rPr lang="de-DE" sz="1100" dirty="0">
                <a:solidFill>
                  <a:prstClr val="black"/>
                </a:solidFill>
                <a:latin typeface="Courier" charset="0"/>
              </a:rPr>
              <a:t>,   </a:t>
            </a:r>
            <a:r>
              <a:rPr lang="de-DE" sz="1100" b="1" dirty="0">
                <a:solidFill>
                  <a:srgbClr val="6600EE"/>
                </a:solidFill>
                <a:latin typeface="Courier-Bold" charset="0"/>
              </a:rPr>
              <a:t>2.</a:t>
            </a:r>
            <a:r>
              <a:rPr lang="de-DE" sz="1100" dirty="0">
                <a:solidFill>
                  <a:prstClr val="black"/>
                </a:solidFill>
                <a:latin typeface="Courier" charset="0"/>
              </a:rPr>
              <a:t>,   </a:t>
            </a:r>
            <a:r>
              <a:rPr lang="de-DE" sz="1100" b="1" dirty="0">
                <a:solidFill>
                  <a:srgbClr val="6600EE"/>
                </a:solidFill>
                <a:latin typeface="Courier-Bold" charset="0"/>
              </a:rPr>
              <a:t>4.</a:t>
            </a:r>
            <a:r>
              <a:rPr lang="de-DE" sz="1100" dirty="0">
                <a:solidFill>
                  <a:prstClr val="black"/>
                </a:solidFill>
                <a:latin typeface="Courier" charset="0"/>
              </a:rPr>
              <a:t>,   </a:t>
            </a:r>
            <a:r>
              <a:rPr lang="de-DE" sz="1100" b="1" dirty="0">
                <a:solidFill>
                  <a:srgbClr val="6600EE"/>
                </a:solidFill>
                <a:latin typeface="Courier-Bold" charset="0"/>
              </a:rPr>
              <a:t>6.</a:t>
            </a:r>
            <a:r>
              <a:rPr lang="de-DE" sz="1100" dirty="0">
                <a:solidFill>
                  <a:prstClr val="black"/>
                </a:solidFill>
                <a:latin typeface="Courier" charset="0"/>
              </a:rPr>
              <a:t>,   </a:t>
            </a:r>
            <a:r>
              <a:rPr lang="de-DE" sz="1100" b="1" dirty="0">
                <a:solidFill>
                  <a:srgbClr val="6600EE"/>
                </a:solidFill>
                <a:latin typeface="Courier-Bold" charset="0"/>
              </a:rPr>
              <a:t>8.</a:t>
            </a:r>
            <a:r>
              <a:rPr lang="de-DE" sz="1100" dirty="0">
                <a:solidFill>
                  <a:prstClr val="black"/>
                </a:solidFill>
                <a:latin typeface="Courier" charset="0"/>
              </a:rPr>
              <a:t>,  </a:t>
            </a:r>
            <a:r>
              <a:rPr lang="de-DE" sz="1100" b="1" dirty="0">
                <a:solidFill>
                  <a:srgbClr val="6600EE"/>
                </a:solidFill>
                <a:latin typeface="Courier-Bold" charset="0"/>
              </a:rPr>
              <a:t>10</a:t>
            </a:r>
            <a:r>
              <a:rPr lang="de-DE" sz="1100" b="1" dirty="0" smtClean="0">
                <a:solidFill>
                  <a:srgbClr val="6600EE"/>
                </a:solidFill>
                <a:latin typeface="Courier-Bold" charset="0"/>
              </a:rPr>
              <a:t>.</a:t>
            </a:r>
            <a:r>
              <a:rPr lang="de-DE" sz="1100" dirty="0" smtClean="0">
                <a:solidFill>
                  <a:prstClr val="black"/>
                </a:solidFill>
                <a:latin typeface="Courier" charset="0"/>
              </a:rPr>
              <a:t>])</a:t>
            </a:r>
            <a:endParaRPr lang="de-DE" sz="1100" dirty="0">
              <a:solidFill>
                <a:prstClr val="black"/>
              </a:solidFill>
              <a:latin typeface="Courier" charset="0"/>
            </a:endParaRPr>
          </a:p>
        </p:txBody>
      </p:sp>
    </p:spTree>
    <p:extLst>
      <p:ext uri="{BB962C8B-B14F-4D97-AF65-F5344CB8AC3E}">
        <p14:creationId xmlns:p14="http://schemas.microsoft.com/office/powerpoint/2010/main" val="589721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 Arrays</a:t>
            </a:r>
            <a:endParaRPr lang="en-US" dirty="0"/>
          </a:p>
        </p:txBody>
      </p:sp>
      <p:sp>
        <p:nvSpPr>
          <p:cNvPr id="3" name="Content Placeholder 2"/>
          <p:cNvSpPr>
            <a:spLocks noGrp="1"/>
          </p:cNvSpPr>
          <p:nvPr>
            <p:ph sz="half" idx="1"/>
          </p:nvPr>
        </p:nvSpPr>
        <p:spPr>
          <a:xfrm>
            <a:off x="628650" y="1129577"/>
            <a:ext cx="3886200" cy="4837690"/>
          </a:xfrm>
        </p:spPr>
        <p:txBody>
          <a:bodyPr/>
          <a:lstStyle/>
          <a:p>
            <a:r>
              <a:rPr lang="en-US" dirty="0" err="1" smtClean="0"/>
              <a:t>hstack</a:t>
            </a:r>
            <a:r>
              <a:rPr lang="en-US" dirty="0" smtClean="0"/>
              <a:t>(): Stack along row</a:t>
            </a:r>
          </a:p>
          <a:p>
            <a:endParaRPr lang="en-US" dirty="0"/>
          </a:p>
          <a:p>
            <a:endParaRPr lang="en-US" dirty="0" smtClean="0"/>
          </a:p>
          <a:p>
            <a:endParaRPr lang="en-US" dirty="0" smtClean="0"/>
          </a:p>
          <a:p>
            <a:endParaRPr lang="en-US" dirty="0" smtClean="0"/>
          </a:p>
        </p:txBody>
      </p:sp>
      <p:sp>
        <p:nvSpPr>
          <p:cNvPr id="68" name="Content Placeholder 67"/>
          <p:cNvSpPr>
            <a:spLocks noGrp="1"/>
          </p:cNvSpPr>
          <p:nvPr>
            <p:ph sz="half" idx="2"/>
          </p:nvPr>
        </p:nvSpPr>
        <p:spPr>
          <a:xfrm>
            <a:off x="4629150" y="1129577"/>
            <a:ext cx="3886200" cy="4837690"/>
          </a:xfrm>
        </p:spPr>
        <p:txBody>
          <a:bodyPr/>
          <a:lstStyle/>
          <a:p>
            <a:r>
              <a:rPr lang="en-US" dirty="0" err="1"/>
              <a:t>vstack</a:t>
            </a:r>
            <a:r>
              <a:rPr lang="en-US" dirty="0"/>
              <a:t>(): Stack </a:t>
            </a:r>
            <a:r>
              <a:rPr lang="en-US" dirty="0" smtClean="0"/>
              <a:t>along column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35</a:t>
            </a:fld>
            <a:endParaRPr lang="en-US" dirty="0"/>
          </a:p>
        </p:txBody>
      </p:sp>
      <p:grpSp>
        <p:nvGrpSpPr>
          <p:cNvPr id="52" name="Group 51"/>
          <p:cNvGrpSpPr/>
          <p:nvPr/>
        </p:nvGrpSpPr>
        <p:grpSpPr>
          <a:xfrm>
            <a:off x="823254" y="1493460"/>
            <a:ext cx="3502633" cy="966535"/>
            <a:chOff x="1256025" y="4432348"/>
            <a:chExt cx="3502633" cy="966535"/>
          </a:xfrm>
        </p:grpSpPr>
        <mc:AlternateContent xmlns:mc="http://schemas.openxmlformats.org/markup-compatibility/2006" xmlns:a14="http://schemas.microsoft.com/office/drawing/2010/main">
          <mc:Choice Requires="a14">
            <p:sp>
              <p:nvSpPr>
                <p:cNvPr id="28" name="TextBox 27"/>
                <p:cNvSpPr txBox="1"/>
                <p:nvPr/>
              </p:nvSpPr>
              <p:spPr>
                <a:xfrm>
                  <a:off x="1256025" y="4432348"/>
                  <a:ext cx="2703111" cy="4728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is-IS" sz="1300" i="1" smtClean="0">
                                <a:latin typeface="Cambria Math" charset="0"/>
                              </a:rPr>
                            </m:ctrlPr>
                          </m:dPr>
                          <m:e>
                            <m:m>
                              <m:mPr>
                                <m:mcs>
                                  <m:mc>
                                    <m:mcPr>
                                      <m:count m:val="3"/>
                                      <m:mcJc m:val="center"/>
                                    </m:mcPr>
                                  </m:mc>
                                </m:mcs>
                                <m:ctrlPr>
                                  <a:rPr lang="uk-UA" sz="1300" i="1">
                                    <a:latin typeface="Cambria Math" charset="0"/>
                                  </a:rPr>
                                </m:ctrlPr>
                              </m:mPr>
                              <m:mr>
                                <m:e>
                                  <m:sSub>
                                    <m:sSubPr>
                                      <m:ctrlPr>
                                        <a:rPr lang="en-US" sz="1300" b="0" i="1" smtClean="0">
                                          <a:latin typeface="Cambria Math" charset="0"/>
                                        </a:rPr>
                                      </m:ctrlPr>
                                    </m:sSubPr>
                                    <m:e>
                                      <m:r>
                                        <m:rPr>
                                          <m:brk m:alnAt="7"/>
                                        </m:rPr>
                                        <a:rPr lang="en-US" sz="1300" b="0" i="1" smtClean="0">
                                          <a:latin typeface="Cambria Math" charset="0"/>
                                        </a:rPr>
                                        <m:t>𝑎</m:t>
                                      </m:r>
                                    </m:e>
                                    <m:sub>
                                      <m:r>
                                        <m:rPr>
                                          <m:brk m:alnAt="7"/>
                                        </m:rPr>
                                        <a:rPr lang="en-US" sz="1300" b="0" i="1" smtClean="0">
                                          <a:latin typeface="Cambria Math" charset="0"/>
                                        </a:rPr>
                                        <m:t>1</m:t>
                                      </m:r>
                                      <m:r>
                                        <a:rPr lang="en-US" sz="1300" b="0" i="1" smtClean="0">
                                          <a:latin typeface="Cambria Math" charset="0"/>
                                        </a:rPr>
                                        <m:t>1</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12</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13</m:t>
                                      </m:r>
                                    </m:sub>
                                  </m:sSub>
                                </m:e>
                              </m:mr>
                              <m:mr>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21</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22</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23</m:t>
                                      </m:r>
                                    </m:sub>
                                  </m:sSub>
                                </m:e>
                              </m:mr>
                            </m:m>
                          </m:e>
                        </m:d>
                        <m:r>
                          <a:rPr lang="en-US" sz="1300" b="0" i="1" smtClean="0">
                            <a:latin typeface="Cambria Math" charset="0"/>
                          </a:rPr>
                          <m:t> </m:t>
                        </m:r>
                        <m:d>
                          <m:dPr>
                            <m:ctrlPr>
                              <a:rPr lang="is-IS" sz="1300" i="1">
                                <a:latin typeface="Cambria Math" charset="0"/>
                              </a:rPr>
                            </m:ctrlPr>
                          </m:dPr>
                          <m:e>
                            <m:m>
                              <m:mPr>
                                <m:mcs>
                                  <m:mc>
                                    <m:mcPr>
                                      <m:count m:val="3"/>
                                      <m:mcJc m:val="center"/>
                                    </m:mcPr>
                                  </m:mc>
                                </m:mcs>
                                <m:ctrlPr>
                                  <a:rPr lang="uk-UA" sz="1300" i="1">
                                    <a:latin typeface="Cambria Math" charset="0"/>
                                  </a:rPr>
                                </m:ctrlPr>
                              </m:mPr>
                              <m:mr>
                                <m:e>
                                  <m:sSub>
                                    <m:sSubPr>
                                      <m:ctrlPr>
                                        <a:rPr lang="en-US" sz="1300" i="1">
                                          <a:latin typeface="Cambria Math" charset="0"/>
                                        </a:rPr>
                                      </m:ctrlPr>
                                    </m:sSubPr>
                                    <m:e>
                                      <m:r>
                                        <a:rPr lang="en-US" sz="1300" i="1">
                                          <a:latin typeface="Cambria Math" charset="0"/>
                                        </a:rPr>
                                        <m:t>𝑏</m:t>
                                      </m:r>
                                    </m:e>
                                    <m:sub>
                                      <m:r>
                                        <m:rPr>
                                          <m:brk m:alnAt="7"/>
                                        </m:rPr>
                                        <a:rPr lang="en-US" sz="1300" i="1">
                                          <a:latin typeface="Cambria Math" charset="0"/>
                                        </a:rPr>
                                        <m:t>1</m:t>
                                      </m:r>
                                      <m:r>
                                        <a:rPr lang="en-US" sz="1300" i="1">
                                          <a:latin typeface="Cambria Math" charset="0"/>
                                        </a:rPr>
                                        <m:t>1</m:t>
                                      </m:r>
                                    </m:sub>
                                  </m:sSub>
                                </m:e>
                                <m:e>
                                  <m:sSub>
                                    <m:sSubPr>
                                      <m:ctrlPr>
                                        <a:rPr lang="en-US" sz="1300" i="1">
                                          <a:latin typeface="Cambria Math" charset="0"/>
                                        </a:rPr>
                                      </m:ctrlPr>
                                    </m:sSubPr>
                                    <m:e>
                                      <m:r>
                                        <a:rPr lang="en-US" sz="1300" i="1">
                                          <a:latin typeface="Cambria Math" charset="0"/>
                                        </a:rPr>
                                        <m:t>𝑏</m:t>
                                      </m:r>
                                    </m:e>
                                    <m:sub>
                                      <m:r>
                                        <a:rPr lang="en-US" sz="1300" i="1">
                                          <a:latin typeface="Cambria Math" charset="0"/>
                                        </a:rPr>
                                        <m:t>12</m:t>
                                      </m:r>
                                    </m:sub>
                                  </m:sSub>
                                </m:e>
                                <m:e>
                                  <m:sSub>
                                    <m:sSubPr>
                                      <m:ctrlPr>
                                        <a:rPr lang="en-US" sz="1300" i="1">
                                          <a:latin typeface="Cambria Math" charset="0"/>
                                        </a:rPr>
                                      </m:ctrlPr>
                                    </m:sSubPr>
                                    <m:e>
                                      <m:r>
                                        <a:rPr lang="en-US" sz="1300" i="1">
                                          <a:latin typeface="Cambria Math" charset="0"/>
                                        </a:rPr>
                                        <m:t>𝑏</m:t>
                                      </m:r>
                                    </m:e>
                                    <m:sub>
                                      <m:r>
                                        <a:rPr lang="en-US" sz="1300" i="1">
                                          <a:latin typeface="Cambria Math" charset="0"/>
                                        </a:rPr>
                                        <m:t>13</m:t>
                                      </m:r>
                                    </m:sub>
                                  </m:sSub>
                                </m:e>
                              </m:mr>
                              <m:mr>
                                <m:e>
                                  <m:sSub>
                                    <m:sSubPr>
                                      <m:ctrlPr>
                                        <a:rPr lang="en-US" sz="1300" i="1">
                                          <a:latin typeface="Cambria Math" charset="0"/>
                                        </a:rPr>
                                      </m:ctrlPr>
                                    </m:sSubPr>
                                    <m:e>
                                      <m:r>
                                        <a:rPr lang="en-US" sz="1300" i="1">
                                          <a:latin typeface="Cambria Math" charset="0"/>
                                        </a:rPr>
                                        <m:t>𝑏</m:t>
                                      </m:r>
                                    </m:e>
                                    <m:sub>
                                      <m:r>
                                        <a:rPr lang="en-US" sz="1300" i="1">
                                          <a:latin typeface="Cambria Math" charset="0"/>
                                        </a:rPr>
                                        <m:t>21</m:t>
                                      </m:r>
                                    </m:sub>
                                  </m:sSub>
                                </m:e>
                                <m:e>
                                  <m:sSub>
                                    <m:sSubPr>
                                      <m:ctrlPr>
                                        <a:rPr lang="en-US" sz="1300" i="1">
                                          <a:latin typeface="Cambria Math" charset="0"/>
                                        </a:rPr>
                                      </m:ctrlPr>
                                    </m:sSubPr>
                                    <m:e>
                                      <m:r>
                                        <a:rPr lang="en-US" sz="1300" i="1">
                                          <a:latin typeface="Cambria Math" charset="0"/>
                                        </a:rPr>
                                        <m:t>𝑏</m:t>
                                      </m:r>
                                    </m:e>
                                    <m:sub>
                                      <m:r>
                                        <a:rPr lang="en-US" sz="1300" i="1">
                                          <a:latin typeface="Cambria Math" charset="0"/>
                                        </a:rPr>
                                        <m:t>22</m:t>
                                      </m:r>
                                    </m:sub>
                                  </m:sSub>
                                </m:e>
                                <m:e>
                                  <m:sSub>
                                    <m:sSubPr>
                                      <m:ctrlPr>
                                        <a:rPr lang="en-US" sz="1300" i="1">
                                          <a:latin typeface="Cambria Math" charset="0"/>
                                        </a:rPr>
                                      </m:ctrlPr>
                                    </m:sSubPr>
                                    <m:e>
                                      <m:r>
                                        <a:rPr lang="en-US" sz="1300" i="1">
                                          <a:latin typeface="Cambria Math" charset="0"/>
                                        </a:rPr>
                                        <m:t>𝑏</m:t>
                                      </m:r>
                                    </m:e>
                                    <m:sub>
                                      <m:r>
                                        <a:rPr lang="en-US" sz="1300" i="1">
                                          <a:latin typeface="Cambria Math" charset="0"/>
                                        </a:rPr>
                                        <m:t>23</m:t>
                                      </m:r>
                                    </m:sub>
                                  </m:sSub>
                                </m:e>
                              </m:mr>
                            </m:m>
                          </m:e>
                        </m:d>
                      </m:oMath>
                    </m:oMathPara>
                  </a14:m>
                  <a:endParaRPr lang="en-US" sz="1300" dirty="0"/>
                </a:p>
              </p:txBody>
            </p:sp>
          </mc:Choice>
          <mc:Fallback xmlns="">
            <p:sp>
              <p:nvSpPr>
                <p:cNvPr id="28" name="TextBox 27"/>
                <p:cNvSpPr txBox="1">
                  <a:spLocks noRot="1" noChangeAspect="1" noMove="1" noResize="1" noEditPoints="1" noAdjustHandles="1" noChangeArrowheads="1" noChangeShapeType="1" noTextEdit="1"/>
                </p:cNvSpPr>
                <p:nvPr/>
              </p:nvSpPr>
              <p:spPr>
                <a:xfrm>
                  <a:off x="1256025" y="4432348"/>
                  <a:ext cx="2703111" cy="472822"/>
                </a:xfrm>
                <a:prstGeom prst="rect">
                  <a:avLst/>
                </a:prstGeom>
                <a:blipFill rotWithShape="0">
                  <a:blip r:embed="rId3"/>
                  <a:stretch>
                    <a:fillRect t="-30769"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150384" y="4926061"/>
                  <a:ext cx="2608274" cy="472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is-IS" sz="1300" i="1" smtClean="0">
                                <a:latin typeface="Cambria Math" charset="0"/>
                              </a:rPr>
                            </m:ctrlPr>
                          </m:dPr>
                          <m:e>
                            <m:m>
                              <m:mPr>
                                <m:mcs>
                                  <m:mc>
                                    <m:mcPr>
                                      <m:count m:val="6"/>
                                      <m:mcJc m:val="center"/>
                                    </m:mcPr>
                                  </m:mc>
                                </m:mcs>
                                <m:ctrlPr>
                                  <a:rPr lang="uk-UA" sz="1300" b="0" i="1" smtClean="0">
                                    <a:latin typeface="Cambria Math" charset="0"/>
                                  </a:rPr>
                                </m:ctrlPr>
                              </m:mPr>
                              <m:mr>
                                <m:e>
                                  <m:sSub>
                                    <m:sSubPr>
                                      <m:ctrlPr>
                                        <a:rPr lang="en-US" sz="1300" b="0" i="1" smtClean="0">
                                          <a:latin typeface="Cambria Math" charset="0"/>
                                        </a:rPr>
                                      </m:ctrlPr>
                                    </m:sSubPr>
                                    <m:e>
                                      <m:r>
                                        <a:rPr lang="en-US" sz="1300" b="0" i="1" smtClean="0">
                                          <a:latin typeface="Cambria Math" charset="0"/>
                                        </a:rPr>
                                        <m:t>𝑎</m:t>
                                      </m:r>
                                    </m:e>
                                    <m:sub>
                                      <m:r>
                                        <m:rPr>
                                          <m:brk m:alnAt="7"/>
                                        </m:rPr>
                                        <a:rPr lang="en-US" sz="1300" b="0" i="1" smtClean="0">
                                          <a:latin typeface="Cambria Math" charset="0"/>
                                        </a:rPr>
                                        <m:t>1</m:t>
                                      </m:r>
                                      <m:r>
                                        <a:rPr lang="en-US" sz="1300" b="0" i="1" smtClean="0">
                                          <a:latin typeface="Cambria Math" charset="0"/>
                                        </a:rPr>
                                        <m:t>1</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12</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13</m:t>
                                      </m:r>
                                    </m:sub>
                                  </m:sSub>
                                </m:e>
                                <m:e>
                                  <m:sSub>
                                    <m:sSubPr>
                                      <m:ctrlPr>
                                        <a:rPr lang="en-US" sz="1300" b="0" i="1" smtClean="0">
                                          <a:latin typeface="Cambria Math" charset="0"/>
                                        </a:rPr>
                                      </m:ctrlPr>
                                    </m:sSubPr>
                                    <m:e>
                                      <m:r>
                                        <a:rPr lang="en-US" sz="1300" b="0" i="1" smtClean="0">
                                          <a:latin typeface="Cambria Math" charset="0"/>
                                        </a:rPr>
                                        <m:t>𝑏</m:t>
                                      </m:r>
                                    </m:e>
                                    <m:sub>
                                      <m:r>
                                        <a:rPr lang="en-US" sz="1300" b="0" i="1" smtClean="0">
                                          <a:latin typeface="Cambria Math" charset="0"/>
                                        </a:rPr>
                                        <m:t>11</m:t>
                                      </m:r>
                                    </m:sub>
                                  </m:sSub>
                                </m:e>
                                <m:e>
                                  <m:sSub>
                                    <m:sSubPr>
                                      <m:ctrlPr>
                                        <a:rPr lang="en-US" sz="1300" b="0" i="1" smtClean="0">
                                          <a:latin typeface="Cambria Math" charset="0"/>
                                        </a:rPr>
                                      </m:ctrlPr>
                                    </m:sSubPr>
                                    <m:e>
                                      <m:r>
                                        <a:rPr lang="en-US" sz="1300" b="0" i="1" smtClean="0">
                                          <a:latin typeface="Cambria Math" charset="0"/>
                                        </a:rPr>
                                        <m:t>𝑏</m:t>
                                      </m:r>
                                    </m:e>
                                    <m:sub>
                                      <m:r>
                                        <a:rPr lang="en-US" sz="1300" b="0" i="1" smtClean="0">
                                          <a:latin typeface="Cambria Math" charset="0"/>
                                        </a:rPr>
                                        <m:t>12</m:t>
                                      </m:r>
                                    </m:sub>
                                  </m:sSub>
                                </m:e>
                                <m:e>
                                  <m:sSub>
                                    <m:sSubPr>
                                      <m:ctrlPr>
                                        <a:rPr lang="en-US" sz="1300" b="0" i="1" smtClean="0">
                                          <a:latin typeface="Cambria Math" charset="0"/>
                                        </a:rPr>
                                      </m:ctrlPr>
                                    </m:sSubPr>
                                    <m:e>
                                      <m:r>
                                        <a:rPr lang="en-US" sz="1300" b="0" i="1" smtClean="0">
                                          <a:latin typeface="Cambria Math" charset="0"/>
                                        </a:rPr>
                                        <m:t>𝑏</m:t>
                                      </m:r>
                                    </m:e>
                                    <m:sub>
                                      <m:r>
                                        <a:rPr lang="en-US" sz="1300" b="0" i="1" smtClean="0">
                                          <a:latin typeface="Cambria Math" charset="0"/>
                                        </a:rPr>
                                        <m:t>13</m:t>
                                      </m:r>
                                    </m:sub>
                                  </m:sSub>
                                </m:e>
                              </m:mr>
                              <m:mr>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21</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22</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23</m:t>
                                      </m:r>
                                    </m:sub>
                                  </m:sSub>
                                </m:e>
                                <m:e>
                                  <m:sSub>
                                    <m:sSubPr>
                                      <m:ctrlPr>
                                        <a:rPr lang="en-US" sz="1300" b="0" i="1" smtClean="0">
                                          <a:latin typeface="Cambria Math" charset="0"/>
                                        </a:rPr>
                                      </m:ctrlPr>
                                    </m:sSubPr>
                                    <m:e>
                                      <m:r>
                                        <a:rPr lang="en-US" sz="1300" b="0" i="1" smtClean="0">
                                          <a:latin typeface="Cambria Math" charset="0"/>
                                        </a:rPr>
                                        <m:t>𝑏</m:t>
                                      </m:r>
                                    </m:e>
                                    <m:sub>
                                      <m:r>
                                        <a:rPr lang="en-US" sz="1300" b="0" i="1" smtClean="0">
                                          <a:latin typeface="Cambria Math" charset="0"/>
                                        </a:rPr>
                                        <m:t>21</m:t>
                                      </m:r>
                                    </m:sub>
                                  </m:sSub>
                                </m:e>
                                <m:e>
                                  <m:sSub>
                                    <m:sSubPr>
                                      <m:ctrlPr>
                                        <a:rPr lang="en-US" sz="1300" b="0" i="1" smtClean="0">
                                          <a:latin typeface="Cambria Math" charset="0"/>
                                        </a:rPr>
                                      </m:ctrlPr>
                                    </m:sSubPr>
                                    <m:e>
                                      <m:r>
                                        <a:rPr lang="en-US" sz="1300" b="0" i="1" smtClean="0">
                                          <a:latin typeface="Cambria Math" charset="0"/>
                                        </a:rPr>
                                        <m:t>𝑏</m:t>
                                      </m:r>
                                    </m:e>
                                    <m:sub>
                                      <m:r>
                                        <a:rPr lang="en-US" sz="1300" b="0" i="1" smtClean="0">
                                          <a:latin typeface="Cambria Math" charset="0"/>
                                        </a:rPr>
                                        <m:t>22</m:t>
                                      </m:r>
                                    </m:sub>
                                  </m:sSub>
                                </m:e>
                                <m:e>
                                  <m:sSub>
                                    <m:sSubPr>
                                      <m:ctrlPr>
                                        <a:rPr lang="en-US" sz="1300" b="0" i="1" smtClean="0">
                                          <a:latin typeface="Cambria Math" charset="0"/>
                                        </a:rPr>
                                      </m:ctrlPr>
                                    </m:sSubPr>
                                    <m:e>
                                      <m:r>
                                        <a:rPr lang="en-US" sz="1300" b="0" i="1" smtClean="0">
                                          <a:latin typeface="Cambria Math" charset="0"/>
                                        </a:rPr>
                                        <m:t>𝑏</m:t>
                                      </m:r>
                                    </m:e>
                                    <m:sub>
                                      <m:r>
                                        <a:rPr lang="en-US" sz="1300" b="0" i="1" smtClean="0">
                                          <a:latin typeface="Cambria Math" charset="0"/>
                                        </a:rPr>
                                        <m:t>23</m:t>
                                      </m:r>
                                    </m:sub>
                                  </m:sSub>
                                </m:e>
                              </m:mr>
                            </m:m>
                          </m:e>
                        </m:d>
                      </m:oMath>
                    </m:oMathPara>
                  </a14:m>
                  <a:endParaRPr lang="en-US" sz="13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150384" y="4926061"/>
                  <a:ext cx="2608274" cy="472822"/>
                </a:xfrm>
                <a:prstGeom prst="rect">
                  <a:avLst/>
                </a:prstGeom>
                <a:blipFill rotWithShape="0">
                  <a:blip r:embed="rId4"/>
                  <a:stretch>
                    <a:fillRect/>
                  </a:stretch>
                </a:blipFill>
              </p:spPr>
              <p:txBody>
                <a:bodyPr/>
                <a:lstStyle/>
                <a:p>
                  <a:r>
                    <a:rPr lang="en-US">
                      <a:noFill/>
                    </a:rPr>
                    <a:t> </a:t>
                  </a:r>
                </a:p>
              </p:txBody>
            </p:sp>
          </mc:Fallback>
        </mc:AlternateContent>
      </p:grpSp>
      <p:grpSp>
        <p:nvGrpSpPr>
          <p:cNvPr id="53" name="Group 52"/>
          <p:cNvGrpSpPr/>
          <p:nvPr/>
        </p:nvGrpSpPr>
        <p:grpSpPr>
          <a:xfrm>
            <a:off x="4758179" y="1506685"/>
            <a:ext cx="3315975" cy="839589"/>
            <a:chOff x="1256025" y="5093248"/>
            <a:chExt cx="3315975" cy="839589"/>
          </a:xfrm>
        </p:grpSpPr>
        <mc:AlternateContent xmlns:mc="http://schemas.openxmlformats.org/markup-compatibility/2006" xmlns:a14="http://schemas.microsoft.com/office/drawing/2010/main">
          <mc:Choice Requires="a14">
            <p:sp>
              <p:nvSpPr>
                <p:cNvPr id="35" name="TextBox 34"/>
                <p:cNvSpPr txBox="1"/>
                <p:nvPr/>
              </p:nvSpPr>
              <p:spPr>
                <a:xfrm>
                  <a:off x="3047993" y="5093248"/>
                  <a:ext cx="1524007" cy="8395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is-IS" sz="1300" i="1" smtClean="0">
                                <a:latin typeface="Cambria Math" charset="0"/>
                              </a:rPr>
                            </m:ctrlPr>
                          </m:dPr>
                          <m:e>
                            <m:m>
                              <m:mPr>
                                <m:mcs>
                                  <m:mc>
                                    <m:mcPr>
                                      <m:count m:val="3"/>
                                      <m:mcJc m:val="center"/>
                                    </m:mcPr>
                                  </m:mc>
                                </m:mcs>
                                <m:ctrlPr>
                                  <a:rPr lang="uk-UA" sz="1300" b="0" i="1" smtClean="0">
                                    <a:latin typeface="Cambria Math" charset="0"/>
                                  </a:rPr>
                                </m:ctrlPr>
                              </m:mPr>
                              <m:mr>
                                <m:e>
                                  <m:sSub>
                                    <m:sSubPr>
                                      <m:ctrlPr>
                                        <a:rPr lang="en-US" sz="1300" b="0" i="1" smtClean="0">
                                          <a:latin typeface="Cambria Math" charset="0"/>
                                        </a:rPr>
                                      </m:ctrlPr>
                                    </m:sSubPr>
                                    <m:e>
                                      <m:r>
                                        <m:rPr>
                                          <m:brk m:alnAt="7"/>
                                        </m:rPr>
                                        <a:rPr lang="en-US" sz="1300" b="0" i="1" smtClean="0">
                                          <a:latin typeface="Cambria Math" charset="0"/>
                                        </a:rPr>
                                        <m:t>𝑎</m:t>
                                      </m:r>
                                    </m:e>
                                    <m:sub>
                                      <m:r>
                                        <m:rPr>
                                          <m:brk m:alnAt="7"/>
                                        </m:rPr>
                                        <a:rPr lang="en-US" sz="1300" b="0" i="1" smtClean="0">
                                          <a:latin typeface="Cambria Math" charset="0"/>
                                        </a:rPr>
                                        <m:t>1</m:t>
                                      </m:r>
                                      <m:r>
                                        <a:rPr lang="en-US" sz="1300" b="0" i="1" smtClean="0">
                                          <a:latin typeface="Cambria Math" charset="0"/>
                                        </a:rPr>
                                        <m:t>1</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12</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13</m:t>
                                      </m:r>
                                    </m:sub>
                                  </m:sSub>
                                </m:e>
                              </m:mr>
                              <m:mr>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21</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22</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23</m:t>
                                      </m:r>
                                    </m:sub>
                                  </m:sSub>
                                </m:e>
                              </m:mr>
                              <m:mr>
                                <m:e>
                                  <m:sSub>
                                    <m:sSubPr>
                                      <m:ctrlPr>
                                        <a:rPr lang="en-US" sz="1300" b="0" i="1" smtClean="0">
                                          <a:latin typeface="Cambria Math" charset="0"/>
                                        </a:rPr>
                                      </m:ctrlPr>
                                    </m:sSubPr>
                                    <m:e>
                                      <m:r>
                                        <a:rPr lang="en-US" sz="1300" b="0" i="1" smtClean="0">
                                          <a:latin typeface="Cambria Math" charset="0"/>
                                        </a:rPr>
                                        <m:t>𝑏</m:t>
                                      </m:r>
                                    </m:e>
                                    <m:sub>
                                      <m:r>
                                        <a:rPr lang="en-US" sz="1300" b="0" i="1" smtClean="0">
                                          <a:latin typeface="Cambria Math" charset="0"/>
                                        </a:rPr>
                                        <m:t>11</m:t>
                                      </m:r>
                                    </m:sub>
                                  </m:sSub>
                                </m:e>
                                <m:e>
                                  <m:sSub>
                                    <m:sSubPr>
                                      <m:ctrlPr>
                                        <a:rPr lang="en-US" sz="1300" b="0" i="1" smtClean="0">
                                          <a:latin typeface="Cambria Math" charset="0"/>
                                        </a:rPr>
                                      </m:ctrlPr>
                                    </m:sSubPr>
                                    <m:e>
                                      <m:r>
                                        <a:rPr lang="en-US" sz="1300" b="0" i="1" smtClean="0">
                                          <a:latin typeface="Cambria Math" charset="0"/>
                                        </a:rPr>
                                        <m:t>𝑏</m:t>
                                      </m:r>
                                    </m:e>
                                    <m:sub>
                                      <m:r>
                                        <a:rPr lang="en-US" sz="1300" b="0" i="1" smtClean="0">
                                          <a:latin typeface="Cambria Math" charset="0"/>
                                        </a:rPr>
                                        <m:t>12</m:t>
                                      </m:r>
                                    </m:sub>
                                  </m:sSub>
                                </m:e>
                                <m:e>
                                  <m:sSub>
                                    <m:sSubPr>
                                      <m:ctrlPr>
                                        <a:rPr lang="en-US" sz="1300" b="0" i="1" smtClean="0">
                                          <a:latin typeface="Cambria Math" charset="0"/>
                                        </a:rPr>
                                      </m:ctrlPr>
                                    </m:sSubPr>
                                    <m:e>
                                      <m:r>
                                        <a:rPr lang="en-US" sz="1300" b="0" i="1" smtClean="0">
                                          <a:latin typeface="Cambria Math" charset="0"/>
                                        </a:rPr>
                                        <m:t>𝑏</m:t>
                                      </m:r>
                                    </m:e>
                                    <m:sub>
                                      <m:r>
                                        <a:rPr lang="en-US" sz="1300" b="0" i="1" smtClean="0">
                                          <a:latin typeface="Cambria Math" charset="0"/>
                                        </a:rPr>
                                        <m:t>13</m:t>
                                      </m:r>
                                    </m:sub>
                                  </m:sSub>
                                </m:e>
                              </m:mr>
                              <m:mr>
                                <m:e>
                                  <m:sSub>
                                    <m:sSubPr>
                                      <m:ctrlPr>
                                        <a:rPr lang="en-US" sz="1300" b="0" i="1" smtClean="0">
                                          <a:latin typeface="Cambria Math" charset="0"/>
                                        </a:rPr>
                                      </m:ctrlPr>
                                    </m:sSubPr>
                                    <m:e>
                                      <m:r>
                                        <a:rPr lang="en-US" sz="1300" b="0" i="1" smtClean="0">
                                          <a:latin typeface="Cambria Math" charset="0"/>
                                        </a:rPr>
                                        <m:t>𝑏</m:t>
                                      </m:r>
                                    </m:e>
                                    <m:sub>
                                      <m:r>
                                        <a:rPr lang="en-US" sz="1300" b="0" i="1" smtClean="0">
                                          <a:latin typeface="Cambria Math" charset="0"/>
                                        </a:rPr>
                                        <m:t>21</m:t>
                                      </m:r>
                                    </m:sub>
                                  </m:sSub>
                                </m:e>
                                <m:e>
                                  <m:sSub>
                                    <m:sSubPr>
                                      <m:ctrlPr>
                                        <a:rPr lang="en-US" sz="1300" b="0" i="1" smtClean="0">
                                          <a:latin typeface="Cambria Math" charset="0"/>
                                        </a:rPr>
                                      </m:ctrlPr>
                                    </m:sSubPr>
                                    <m:e>
                                      <m:r>
                                        <a:rPr lang="en-US" sz="1300" b="0" i="1" smtClean="0">
                                          <a:latin typeface="Cambria Math" charset="0"/>
                                        </a:rPr>
                                        <m:t>𝑏</m:t>
                                      </m:r>
                                    </m:e>
                                    <m:sub>
                                      <m:r>
                                        <a:rPr lang="en-US" sz="1300" b="0" i="1" smtClean="0">
                                          <a:latin typeface="Cambria Math" charset="0"/>
                                        </a:rPr>
                                        <m:t>22</m:t>
                                      </m:r>
                                    </m:sub>
                                  </m:sSub>
                                </m:e>
                                <m:e>
                                  <m:sSub>
                                    <m:sSubPr>
                                      <m:ctrlPr>
                                        <a:rPr lang="en-US" sz="1300" b="0" i="1" smtClean="0">
                                          <a:latin typeface="Cambria Math" charset="0"/>
                                        </a:rPr>
                                      </m:ctrlPr>
                                    </m:sSubPr>
                                    <m:e>
                                      <m:r>
                                        <a:rPr lang="en-US" sz="1300" b="0" i="1" smtClean="0">
                                          <a:latin typeface="Cambria Math" charset="0"/>
                                        </a:rPr>
                                        <m:t>𝑏</m:t>
                                      </m:r>
                                    </m:e>
                                    <m:sub>
                                      <m:r>
                                        <a:rPr lang="en-US" sz="1300" b="0" i="1" smtClean="0">
                                          <a:latin typeface="Cambria Math" charset="0"/>
                                        </a:rPr>
                                        <m:t>23</m:t>
                                      </m:r>
                                    </m:sub>
                                  </m:sSub>
                                </m:e>
                              </m:mr>
                            </m:m>
                          </m:e>
                        </m:d>
                      </m:oMath>
                    </m:oMathPara>
                  </a14:m>
                  <a:endParaRPr lang="en-US" sz="1300" dirty="0"/>
                </a:p>
              </p:txBody>
            </p:sp>
          </mc:Choice>
          <mc:Fallback xmlns="">
            <p:sp>
              <p:nvSpPr>
                <p:cNvPr id="35" name="TextBox 34"/>
                <p:cNvSpPr txBox="1">
                  <a:spLocks noRot="1" noChangeAspect="1" noMove="1" noResize="1" noEditPoints="1" noAdjustHandles="1" noChangeArrowheads="1" noChangeShapeType="1" noTextEdit="1"/>
                </p:cNvSpPr>
                <p:nvPr/>
              </p:nvSpPr>
              <p:spPr>
                <a:xfrm>
                  <a:off x="3047993" y="5093248"/>
                  <a:ext cx="1524007" cy="839589"/>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256025" y="5109567"/>
                  <a:ext cx="1442959" cy="8069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is-IS" sz="1300" i="1" smtClean="0">
                                <a:latin typeface="Cambria Math" charset="0"/>
                              </a:rPr>
                            </m:ctrlPr>
                          </m:dPr>
                          <m:e>
                            <m:m>
                              <m:mPr>
                                <m:mcs>
                                  <m:mc>
                                    <m:mcPr>
                                      <m:count m:val="3"/>
                                      <m:mcJc m:val="center"/>
                                    </m:mcPr>
                                  </m:mc>
                                </m:mcs>
                                <m:ctrlPr>
                                  <a:rPr lang="uk-UA" sz="1300" i="1">
                                    <a:latin typeface="Cambria Math" charset="0"/>
                                  </a:rPr>
                                </m:ctrlPr>
                              </m:mPr>
                              <m:mr>
                                <m:e>
                                  <m:sSub>
                                    <m:sSubPr>
                                      <m:ctrlPr>
                                        <a:rPr lang="en-US" sz="1300" b="0" i="1" smtClean="0">
                                          <a:latin typeface="Cambria Math" charset="0"/>
                                        </a:rPr>
                                      </m:ctrlPr>
                                    </m:sSubPr>
                                    <m:e>
                                      <m:r>
                                        <m:rPr>
                                          <m:brk m:alnAt="7"/>
                                        </m:rPr>
                                        <a:rPr lang="en-US" sz="1300" b="0" i="1" smtClean="0">
                                          <a:latin typeface="Cambria Math" charset="0"/>
                                        </a:rPr>
                                        <m:t>𝑎</m:t>
                                      </m:r>
                                    </m:e>
                                    <m:sub>
                                      <m:r>
                                        <m:rPr>
                                          <m:brk m:alnAt="7"/>
                                        </m:rPr>
                                        <a:rPr lang="en-US" sz="1300" b="0" i="1" smtClean="0">
                                          <a:latin typeface="Cambria Math" charset="0"/>
                                        </a:rPr>
                                        <m:t>1</m:t>
                                      </m:r>
                                      <m:r>
                                        <a:rPr lang="en-US" sz="1300" b="0" i="1" smtClean="0">
                                          <a:latin typeface="Cambria Math" charset="0"/>
                                        </a:rPr>
                                        <m:t>1</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12</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13</m:t>
                                      </m:r>
                                    </m:sub>
                                  </m:sSub>
                                </m:e>
                              </m:mr>
                              <m:mr>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21</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22</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23</m:t>
                                      </m:r>
                                    </m:sub>
                                  </m:sSub>
                                </m:e>
                              </m:mr>
                            </m:m>
                          </m:e>
                        </m:d>
                      </m:oMath>
                    </m:oMathPara>
                  </a14:m>
                  <a:endParaRPr lang="en-US" sz="1300" dirty="0" smtClean="0"/>
                </a:p>
                <a:p>
                  <a:pPr/>
                  <a14:m>
                    <m:oMathPara xmlns:m="http://schemas.openxmlformats.org/officeDocument/2006/math">
                      <m:oMathParaPr>
                        <m:jc m:val="centerGroup"/>
                      </m:oMathParaPr>
                      <m:oMath xmlns:m="http://schemas.openxmlformats.org/officeDocument/2006/math">
                        <m:d>
                          <m:dPr>
                            <m:ctrlPr>
                              <a:rPr lang="is-IS" sz="1300" i="1">
                                <a:latin typeface="Cambria Math" charset="0"/>
                              </a:rPr>
                            </m:ctrlPr>
                          </m:dPr>
                          <m:e>
                            <m:m>
                              <m:mPr>
                                <m:mcs>
                                  <m:mc>
                                    <m:mcPr>
                                      <m:count m:val="3"/>
                                      <m:mcJc m:val="center"/>
                                    </m:mcPr>
                                  </m:mc>
                                </m:mcs>
                                <m:ctrlPr>
                                  <a:rPr lang="uk-UA" sz="1300" i="1">
                                    <a:latin typeface="Cambria Math" charset="0"/>
                                  </a:rPr>
                                </m:ctrlPr>
                              </m:mPr>
                              <m:mr>
                                <m:e>
                                  <m:sSub>
                                    <m:sSubPr>
                                      <m:ctrlPr>
                                        <a:rPr lang="en-US" sz="1300" i="1">
                                          <a:latin typeface="Cambria Math" charset="0"/>
                                        </a:rPr>
                                      </m:ctrlPr>
                                    </m:sSubPr>
                                    <m:e>
                                      <m:r>
                                        <a:rPr lang="en-US" sz="1300" i="1">
                                          <a:latin typeface="Cambria Math" charset="0"/>
                                        </a:rPr>
                                        <m:t>𝑏</m:t>
                                      </m:r>
                                    </m:e>
                                    <m:sub>
                                      <m:r>
                                        <m:rPr>
                                          <m:brk m:alnAt="7"/>
                                        </m:rPr>
                                        <a:rPr lang="en-US" sz="1300" i="1">
                                          <a:latin typeface="Cambria Math" charset="0"/>
                                        </a:rPr>
                                        <m:t>1</m:t>
                                      </m:r>
                                      <m:r>
                                        <a:rPr lang="en-US" sz="1300" i="1">
                                          <a:latin typeface="Cambria Math" charset="0"/>
                                        </a:rPr>
                                        <m:t>1</m:t>
                                      </m:r>
                                    </m:sub>
                                  </m:sSub>
                                </m:e>
                                <m:e>
                                  <m:sSub>
                                    <m:sSubPr>
                                      <m:ctrlPr>
                                        <a:rPr lang="en-US" sz="1300" i="1">
                                          <a:latin typeface="Cambria Math" charset="0"/>
                                        </a:rPr>
                                      </m:ctrlPr>
                                    </m:sSubPr>
                                    <m:e>
                                      <m:r>
                                        <a:rPr lang="en-US" sz="1300" i="1">
                                          <a:latin typeface="Cambria Math" charset="0"/>
                                        </a:rPr>
                                        <m:t>𝑏</m:t>
                                      </m:r>
                                    </m:e>
                                    <m:sub>
                                      <m:r>
                                        <a:rPr lang="en-US" sz="1300" i="1">
                                          <a:latin typeface="Cambria Math" charset="0"/>
                                        </a:rPr>
                                        <m:t>12</m:t>
                                      </m:r>
                                    </m:sub>
                                  </m:sSub>
                                </m:e>
                                <m:e>
                                  <m:sSub>
                                    <m:sSubPr>
                                      <m:ctrlPr>
                                        <a:rPr lang="en-US" sz="1300" i="1">
                                          <a:latin typeface="Cambria Math" charset="0"/>
                                        </a:rPr>
                                      </m:ctrlPr>
                                    </m:sSubPr>
                                    <m:e>
                                      <m:r>
                                        <a:rPr lang="en-US" sz="1300" i="1">
                                          <a:latin typeface="Cambria Math" charset="0"/>
                                        </a:rPr>
                                        <m:t>𝑏</m:t>
                                      </m:r>
                                    </m:e>
                                    <m:sub>
                                      <m:r>
                                        <a:rPr lang="en-US" sz="1300" i="1">
                                          <a:latin typeface="Cambria Math" charset="0"/>
                                        </a:rPr>
                                        <m:t>13</m:t>
                                      </m:r>
                                    </m:sub>
                                  </m:sSub>
                                </m:e>
                              </m:mr>
                              <m:mr>
                                <m:e>
                                  <m:sSub>
                                    <m:sSubPr>
                                      <m:ctrlPr>
                                        <a:rPr lang="en-US" sz="1300" i="1">
                                          <a:latin typeface="Cambria Math" charset="0"/>
                                        </a:rPr>
                                      </m:ctrlPr>
                                    </m:sSubPr>
                                    <m:e>
                                      <m:r>
                                        <a:rPr lang="en-US" sz="1300" i="1">
                                          <a:latin typeface="Cambria Math" charset="0"/>
                                        </a:rPr>
                                        <m:t>𝑏</m:t>
                                      </m:r>
                                    </m:e>
                                    <m:sub>
                                      <m:r>
                                        <a:rPr lang="en-US" sz="1300" i="1">
                                          <a:latin typeface="Cambria Math" charset="0"/>
                                        </a:rPr>
                                        <m:t>21</m:t>
                                      </m:r>
                                    </m:sub>
                                  </m:sSub>
                                </m:e>
                                <m:e>
                                  <m:sSub>
                                    <m:sSubPr>
                                      <m:ctrlPr>
                                        <a:rPr lang="en-US" sz="1300" i="1">
                                          <a:latin typeface="Cambria Math" charset="0"/>
                                        </a:rPr>
                                      </m:ctrlPr>
                                    </m:sSubPr>
                                    <m:e>
                                      <m:r>
                                        <a:rPr lang="en-US" sz="1300" i="1">
                                          <a:latin typeface="Cambria Math" charset="0"/>
                                        </a:rPr>
                                        <m:t>𝑏</m:t>
                                      </m:r>
                                    </m:e>
                                    <m:sub>
                                      <m:r>
                                        <a:rPr lang="en-US" sz="1300" i="1">
                                          <a:latin typeface="Cambria Math" charset="0"/>
                                        </a:rPr>
                                        <m:t>22</m:t>
                                      </m:r>
                                    </m:sub>
                                  </m:sSub>
                                </m:e>
                                <m:e>
                                  <m:sSub>
                                    <m:sSubPr>
                                      <m:ctrlPr>
                                        <a:rPr lang="en-US" sz="1300" i="1">
                                          <a:latin typeface="Cambria Math" charset="0"/>
                                        </a:rPr>
                                      </m:ctrlPr>
                                    </m:sSubPr>
                                    <m:e>
                                      <m:r>
                                        <a:rPr lang="en-US" sz="1300" i="1">
                                          <a:latin typeface="Cambria Math" charset="0"/>
                                        </a:rPr>
                                        <m:t>𝑏</m:t>
                                      </m:r>
                                    </m:e>
                                    <m:sub>
                                      <m:r>
                                        <a:rPr lang="en-US" sz="1300" i="1">
                                          <a:latin typeface="Cambria Math" charset="0"/>
                                        </a:rPr>
                                        <m:t>23</m:t>
                                      </m:r>
                                    </m:sub>
                                  </m:sSub>
                                </m:e>
                              </m:mr>
                            </m:m>
                          </m:e>
                        </m:d>
                      </m:oMath>
                    </m:oMathPara>
                  </a14:m>
                  <a:endParaRPr lang="en-US" sz="1300" dirty="0"/>
                </a:p>
              </p:txBody>
            </p:sp>
          </mc:Choice>
          <mc:Fallback xmlns="">
            <p:sp>
              <p:nvSpPr>
                <p:cNvPr id="43" name="TextBox 42"/>
                <p:cNvSpPr txBox="1">
                  <a:spLocks noRot="1" noChangeAspect="1" noMove="1" noResize="1" noEditPoints="1" noAdjustHandles="1" noChangeArrowheads="1" noChangeShapeType="1" noTextEdit="1"/>
                </p:cNvSpPr>
                <p:nvPr/>
              </p:nvSpPr>
              <p:spPr>
                <a:xfrm>
                  <a:off x="1256025" y="5109567"/>
                  <a:ext cx="1442959" cy="806952"/>
                </a:xfrm>
                <a:prstGeom prst="rect">
                  <a:avLst/>
                </a:prstGeom>
                <a:blipFill rotWithShape="0">
                  <a:blip r:embed="rId6"/>
                  <a:stretch>
                    <a:fillRect/>
                  </a:stretch>
                </a:blipFill>
              </p:spPr>
              <p:txBody>
                <a:bodyPr/>
                <a:lstStyle/>
                <a:p>
                  <a:r>
                    <a:rPr lang="en-US">
                      <a:noFill/>
                    </a:rPr>
                    <a:t> </a:t>
                  </a:r>
                </a:p>
              </p:txBody>
            </p:sp>
          </mc:Fallback>
        </mc:AlternateContent>
        <p:cxnSp>
          <p:nvCxnSpPr>
            <p:cNvPr id="45" name="Straight Arrow Connector 44"/>
            <p:cNvCxnSpPr>
              <a:stCxn id="43" idx="3"/>
              <a:endCxn id="35" idx="1"/>
            </p:cNvCxnSpPr>
            <p:nvPr/>
          </p:nvCxnSpPr>
          <p:spPr>
            <a:xfrm>
              <a:off x="2698984" y="5513043"/>
              <a:ext cx="349009"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823254" y="2405438"/>
            <a:ext cx="3502633" cy="634759"/>
            <a:chOff x="5342563" y="4539028"/>
            <a:chExt cx="3502633" cy="634759"/>
          </a:xfrm>
        </p:grpSpPr>
        <mc:AlternateContent xmlns:mc="http://schemas.openxmlformats.org/markup-compatibility/2006" xmlns:a14="http://schemas.microsoft.com/office/drawing/2010/main">
          <mc:Choice Requires="a14">
            <p:sp>
              <p:nvSpPr>
                <p:cNvPr id="31" name="TextBox 30"/>
                <p:cNvSpPr txBox="1"/>
                <p:nvPr/>
              </p:nvSpPr>
              <p:spPr>
                <a:xfrm>
                  <a:off x="5342563" y="4539028"/>
                  <a:ext cx="2821798" cy="292388"/>
                </a:xfrm>
                <a:prstGeom prst="rect">
                  <a:avLst/>
                </a:prstGeom>
                <a:noFill/>
              </p:spPr>
              <p:txBody>
                <a:bodyPr wrap="none" rtlCol="0">
                  <a:spAutoFit/>
                </a:bodyPr>
                <a:lstStyle/>
                <a:p>
                  <a14:m>
                    <m:oMath xmlns:m="http://schemas.openxmlformats.org/officeDocument/2006/math">
                      <m:d>
                        <m:dPr>
                          <m:ctrlPr>
                            <a:rPr lang="is-IS" sz="1300" i="1" smtClean="0">
                              <a:latin typeface="Cambria Math" charset="0"/>
                            </a:rPr>
                          </m:ctrlPr>
                        </m:dPr>
                        <m:e>
                          <m:m>
                            <m:mPr>
                              <m:mcs>
                                <m:mc>
                                  <m:mcPr>
                                    <m:count m:val="4"/>
                                    <m:mcJc m:val="center"/>
                                  </m:mcPr>
                                </m:mc>
                              </m:mcs>
                              <m:ctrlPr>
                                <a:rPr lang="uk-UA" sz="1300" i="1" smtClean="0">
                                  <a:latin typeface="Cambria Math" charset="0"/>
                                </a:rPr>
                              </m:ctrlPr>
                            </m:mPr>
                            <m:mr>
                              <m:e>
                                <m:sSub>
                                  <m:sSubPr>
                                    <m:ctrlPr>
                                      <a:rPr lang="en-US" sz="1300" b="0" i="1" smtClean="0">
                                        <a:latin typeface="Cambria Math" charset="0"/>
                                      </a:rPr>
                                    </m:ctrlPr>
                                  </m:sSubPr>
                                  <m:e>
                                    <m:r>
                                      <a:rPr lang="en-US" sz="1300" b="0" i="1" smtClean="0">
                                        <a:latin typeface="Cambria Math" charset="0"/>
                                      </a:rPr>
                                      <m:t>𝑎</m:t>
                                    </m:r>
                                  </m:e>
                                  <m:sub>
                                    <m:r>
                                      <m:rPr>
                                        <m:brk m:alnAt="7"/>
                                      </m:rPr>
                                      <a:rPr lang="en-US" sz="1300" b="0" i="1" smtClean="0">
                                        <a:latin typeface="Cambria Math" charset="0"/>
                                      </a:rPr>
                                      <m:t>1</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2</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3</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4</m:t>
                                    </m:r>
                                  </m:sub>
                                </m:sSub>
                              </m:e>
                            </m:mr>
                          </m:m>
                        </m:e>
                      </m:d>
                    </m:oMath>
                  </a14:m>
                  <a:r>
                    <a:rPr lang="en-US" sz="1300" dirty="0" smtClean="0"/>
                    <a:t> </a:t>
                  </a:r>
                  <a14:m>
                    <m:oMath xmlns:m="http://schemas.openxmlformats.org/officeDocument/2006/math">
                      <m:d>
                        <m:dPr>
                          <m:ctrlPr>
                            <a:rPr lang="is-IS" sz="1300" i="1">
                              <a:latin typeface="Cambria Math" charset="0"/>
                            </a:rPr>
                          </m:ctrlPr>
                        </m:dPr>
                        <m:e>
                          <m:m>
                            <m:mPr>
                              <m:mcs>
                                <m:mc>
                                  <m:mcPr>
                                    <m:count m:val="4"/>
                                    <m:mcJc m:val="center"/>
                                  </m:mcPr>
                                </m:mc>
                              </m:mcs>
                              <m:ctrlPr>
                                <a:rPr lang="uk-UA" sz="1300" i="1">
                                  <a:latin typeface="Cambria Math" charset="0"/>
                                </a:rPr>
                              </m:ctrlPr>
                            </m:mPr>
                            <m:mr>
                              <m:e>
                                <m:sSub>
                                  <m:sSubPr>
                                    <m:ctrlPr>
                                      <a:rPr lang="en-US" sz="1300" i="1">
                                        <a:latin typeface="Cambria Math" charset="0"/>
                                      </a:rPr>
                                    </m:ctrlPr>
                                  </m:sSubPr>
                                  <m:e>
                                    <m:r>
                                      <m:rPr>
                                        <m:brk m:alnAt="7"/>
                                      </m:rPr>
                                      <a:rPr lang="en-US" sz="1300" i="1">
                                        <a:latin typeface="Cambria Math" charset="0"/>
                                      </a:rPr>
                                      <m:t>𝑏</m:t>
                                    </m:r>
                                  </m:e>
                                  <m:sub>
                                    <m:r>
                                      <m:rPr>
                                        <m:brk m:alnAt="7"/>
                                      </m:rPr>
                                      <a:rPr lang="en-US" sz="1300" i="1">
                                        <a:latin typeface="Cambria Math" charset="0"/>
                                      </a:rPr>
                                      <m:t>1</m:t>
                                    </m:r>
                                  </m:sub>
                                </m:sSub>
                              </m:e>
                              <m:e>
                                <m:sSub>
                                  <m:sSubPr>
                                    <m:ctrlPr>
                                      <a:rPr lang="en-US" sz="1300" i="1">
                                        <a:latin typeface="Cambria Math" charset="0"/>
                                      </a:rPr>
                                    </m:ctrlPr>
                                  </m:sSubPr>
                                  <m:e>
                                    <m:r>
                                      <a:rPr lang="en-US" sz="1300" i="1">
                                        <a:latin typeface="Cambria Math" charset="0"/>
                                      </a:rPr>
                                      <m:t>𝑏</m:t>
                                    </m:r>
                                  </m:e>
                                  <m:sub>
                                    <m:r>
                                      <a:rPr lang="en-US" sz="1300" i="1">
                                        <a:latin typeface="Cambria Math" charset="0"/>
                                      </a:rPr>
                                      <m:t>2</m:t>
                                    </m:r>
                                  </m:sub>
                                </m:sSub>
                              </m:e>
                              <m:e>
                                <m:sSub>
                                  <m:sSubPr>
                                    <m:ctrlPr>
                                      <a:rPr lang="en-US" sz="1300" i="1">
                                        <a:latin typeface="Cambria Math" charset="0"/>
                                      </a:rPr>
                                    </m:ctrlPr>
                                  </m:sSubPr>
                                  <m:e>
                                    <m:r>
                                      <a:rPr lang="en-US" sz="1300" i="1">
                                        <a:latin typeface="Cambria Math" charset="0"/>
                                      </a:rPr>
                                      <m:t>𝑏</m:t>
                                    </m:r>
                                  </m:e>
                                  <m:sub>
                                    <m:r>
                                      <a:rPr lang="en-US" sz="1300" i="1">
                                        <a:latin typeface="Cambria Math" charset="0"/>
                                      </a:rPr>
                                      <m:t>3</m:t>
                                    </m:r>
                                  </m:sub>
                                </m:sSub>
                              </m:e>
                              <m:e>
                                <m:sSub>
                                  <m:sSubPr>
                                    <m:ctrlPr>
                                      <a:rPr lang="en-US" sz="1300" i="1">
                                        <a:latin typeface="Cambria Math" charset="0"/>
                                      </a:rPr>
                                    </m:ctrlPr>
                                  </m:sSubPr>
                                  <m:e>
                                    <m:r>
                                      <a:rPr lang="en-US" sz="1300" i="1">
                                        <a:latin typeface="Cambria Math" charset="0"/>
                                      </a:rPr>
                                      <m:t>𝑏</m:t>
                                    </m:r>
                                  </m:e>
                                  <m:sub>
                                    <m:r>
                                      <a:rPr lang="en-US" sz="1300" i="1">
                                        <a:latin typeface="Cambria Math" charset="0"/>
                                      </a:rPr>
                                      <m:t>4</m:t>
                                    </m:r>
                                  </m:sub>
                                </m:sSub>
                              </m:e>
                            </m:mr>
                          </m:m>
                        </m:e>
                      </m:d>
                    </m:oMath>
                  </a14:m>
                  <a:endParaRPr lang="en-US" sz="1300" dirty="0"/>
                </a:p>
              </p:txBody>
            </p:sp>
          </mc:Choice>
          <mc:Fallback xmlns="">
            <p:sp>
              <p:nvSpPr>
                <p:cNvPr id="31" name="TextBox 30"/>
                <p:cNvSpPr txBox="1">
                  <a:spLocks noRot="1" noChangeAspect="1" noMove="1" noResize="1" noEditPoints="1" noAdjustHandles="1" noChangeArrowheads="1" noChangeShapeType="1" noTextEdit="1"/>
                </p:cNvSpPr>
                <p:nvPr/>
              </p:nvSpPr>
              <p:spPr>
                <a:xfrm>
                  <a:off x="5342563" y="4539028"/>
                  <a:ext cx="2821798" cy="292388"/>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5912855" y="4881399"/>
                  <a:ext cx="2932341"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is-IS" sz="1300" i="1" smtClean="0">
                                <a:latin typeface="Cambria Math" charset="0"/>
                              </a:rPr>
                            </m:ctrlPr>
                          </m:dPr>
                          <m:e>
                            <m:m>
                              <m:mPr>
                                <m:mcs>
                                  <m:mc>
                                    <m:mcPr>
                                      <m:count m:val="8"/>
                                      <m:mcJc m:val="center"/>
                                    </m:mcPr>
                                  </m:mc>
                                </m:mcs>
                                <m:ctrlPr>
                                  <a:rPr lang="uk-UA" sz="1300" b="0" i="1" smtClean="0">
                                    <a:latin typeface="Cambria Math" charset="0"/>
                                  </a:rPr>
                                </m:ctrlPr>
                              </m:mPr>
                              <m:mr>
                                <m:e>
                                  <m:sSub>
                                    <m:sSubPr>
                                      <m:ctrlPr>
                                        <a:rPr lang="en-US" sz="1300" b="0" i="1" smtClean="0">
                                          <a:latin typeface="Cambria Math" charset="0"/>
                                        </a:rPr>
                                      </m:ctrlPr>
                                    </m:sSubPr>
                                    <m:e>
                                      <m:r>
                                        <a:rPr lang="en-US" sz="1300" b="0" i="1" smtClean="0">
                                          <a:latin typeface="Cambria Math" charset="0"/>
                                        </a:rPr>
                                        <m:t>𝑎</m:t>
                                      </m:r>
                                    </m:e>
                                    <m:sub>
                                      <m:r>
                                        <m:rPr>
                                          <m:brk m:alnAt="7"/>
                                        </m:rPr>
                                        <a:rPr lang="en-US" sz="1300" b="0" i="1" smtClean="0">
                                          <a:latin typeface="Cambria Math" charset="0"/>
                                        </a:rPr>
                                        <m:t>1</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2</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3</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4</m:t>
                                      </m:r>
                                    </m:sub>
                                  </m:sSub>
                                </m:e>
                                <m:e>
                                  <m:sSub>
                                    <m:sSubPr>
                                      <m:ctrlPr>
                                        <a:rPr lang="en-US" sz="1300" b="0" i="1" smtClean="0">
                                          <a:latin typeface="Cambria Math" charset="0"/>
                                        </a:rPr>
                                      </m:ctrlPr>
                                    </m:sSubPr>
                                    <m:e>
                                      <m:r>
                                        <a:rPr lang="en-US" sz="1300" b="0" i="1" smtClean="0">
                                          <a:latin typeface="Cambria Math" charset="0"/>
                                        </a:rPr>
                                        <m:t>𝑏</m:t>
                                      </m:r>
                                    </m:e>
                                    <m:sub>
                                      <m:r>
                                        <a:rPr lang="en-US" sz="1300" b="0" i="1" smtClean="0">
                                          <a:latin typeface="Cambria Math" charset="0"/>
                                        </a:rPr>
                                        <m:t>1</m:t>
                                      </m:r>
                                    </m:sub>
                                  </m:sSub>
                                </m:e>
                                <m:e>
                                  <m:sSub>
                                    <m:sSubPr>
                                      <m:ctrlPr>
                                        <a:rPr lang="en-US" sz="1300" b="0" i="1" smtClean="0">
                                          <a:latin typeface="Cambria Math" charset="0"/>
                                        </a:rPr>
                                      </m:ctrlPr>
                                    </m:sSubPr>
                                    <m:e>
                                      <m:r>
                                        <a:rPr lang="en-US" sz="1300" b="0" i="1" smtClean="0">
                                          <a:latin typeface="Cambria Math" charset="0"/>
                                        </a:rPr>
                                        <m:t>𝑏</m:t>
                                      </m:r>
                                    </m:e>
                                    <m:sub>
                                      <m:r>
                                        <a:rPr lang="en-US" sz="1300" b="0" i="1" smtClean="0">
                                          <a:latin typeface="Cambria Math" charset="0"/>
                                        </a:rPr>
                                        <m:t>2</m:t>
                                      </m:r>
                                    </m:sub>
                                  </m:sSub>
                                </m:e>
                                <m:e>
                                  <m:sSub>
                                    <m:sSubPr>
                                      <m:ctrlPr>
                                        <a:rPr lang="en-US" sz="1300" b="0" i="1" smtClean="0">
                                          <a:latin typeface="Cambria Math" charset="0"/>
                                        </a:rPr>
                                      </m:ctrlPr>
                                    </m:sSubPr>
                                    <m:e>
                                      <m:r>
                                        <a:rPr lang="en-US" sz="1300" b="0" i="1" smtClean="0">
                                          <a:latin typeface="Cambria Math" charset="0"/>
                                        </a:rPr>
                                        <m:t>𝑏</m:t>
                                      </m:r>
                                    </m:e>
                                    <m:sub>
                                      <m:r>
                                        <a:rPr lang="en-US" sz="1300" b="0" i="1" smtClean="0">
                                          <a:latin typeface="Cambria Math" charset="0"/>
                                        </a:rPr>
                                        <m:t>3</m:t>
                                      </m:r>
                                    </m:sub>
                                  </m:sSub>
                                </m:e>
                                <m:e>
                                  <m:sSub>
                                    <m:sSubPr>
                                      <m:ctrlPr>
                                        <a:rPr lang="en-US" sz="1300" b="0" i="1" smtClean="0">
                                          <a:latin typeface="Cambria Math" charset="0"/>
                                        </a:rPr>
                                      </m:ctrlPr>
                                    </m:sSubPr>
                                    <m:e>
                                      <m:r>
                                        <a:rPr lang="en-US" sz="1300" b="0" i="1" smtClean="0">
                                          <a:latin typeface="Cambria Math" charset="0"/>
                                        </a:rPr>
                                        <m:t>𝑏</m:t>
                                      </m:r>
                                    </m:e>
                                    <m:sub>
                                      <m:r>
                                        <a:rPr lang="en-US" sz="1300" b="0" i="1" smtClean="0">
                                          <a:latin typeface="Cambria Math" charset="0"/>
                                        </a:rPr>
                                        <m:t>4</m:t>
                                      </m:r>
                                    </m:sub>
                                  </m:sSub>
                                </m:e>
                              </m:mr>
                            </m:m>
                          </m:e>
                        </m:d>
                      </m:oMath>
                    </m:oMathPara>
                  </a14:m>
                  <a:endParaRPr lang="en-US" sz="1300" dirty="0"/>
                </a:p>
              </p:txBody>
            </p:sp>
          </mc:Choice>
          <mc:Fallback xmlns="">
            <p:sp>
              <p:nvSpPr>
                <p:cNvPr id="36" name="TextBox 35"/>
                <p:cNvSpPr txBox="1">
                  <a:spLocks noRot="1" noChangeAspect="1" noMove="1" noResize="1" noEditPoints="1" noAdjustHandles="1" noChangeArrowheads="1" noChangeShapeType="1" noTextEdit="1"/>
                </p:cNvSpPr>
                <p:nvPr/>
              </p:nvSpPr>
              <p:spPr>
                <a:xfrm>
                  <a:off x="5912855" y="4881399"/>
                  <a:ext cx="2932341" cy="292388"/>
                </a:xfrm>
                <a:prstGeom prst="rect">
                  <a:avLst/>
                </a:prstGeom>
                <a:blipFill rotWithShape="0">
                  <a:blip r:embed="rId8"/>
                  <a:stretch>
                    <a:fillRect/>
                  </a:stretch>
                </a:blipFill>
              </p:spPr>
              <p:txBody>
                <a:bodyPr/>
                <a:lstStyle/>
                <a:p>
                  <a:r>
                    <a:rPr lang="en-US">
                      <a:noFill/>
                    </a:rPr>
                    <a:t> </a:t>
                  </a:r>
                </a:p>
              </p:txBody>
            </p:sp>
          </mc:Fallback>
        </mc:AlternateContent>
        <p:cxnSp>
          <p:nvCxnSpPr>
            <p:cNvPr id="55" name="Elbow Connector 54"/>
            <p:cNvCxnSpPr>
              <a:stCxn id="31" idx="3"/>
              <a:endCxn id="36" idx="1"/>
            </p:cNvCxnSpPr>
            <p:nvPr/>
          </p:nvCxnSpPr>
          <p:spPr>
            <a:xfrm flipH="1">
              <a:off x="5912855" y="4685222"/>
              <a:ext cx="2251506" cy="342371"/>
            </a:xfrm>
            <a:prstGeom prst="bentConnector5">
              <a:avLst>
                <a:gd name="adj1" fmla="val -10153"/>
                <a:gd name="adj2" fmla="val 50000"/>
                <a:gd name="adj3" fmla="val 110153"/>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4720509" y="2397558"/>
            <a:ext cx="3445004" cy="492443"/>
            <a:chOff x="3918756" y="5596196"/>
            <a:chExt cx="3445004" cy="492443"/>
          </a:xfrm>
        </p:grpSpPr>
        <mc:AlternateContent xmlns:mc="http://schemas.openxmlformats.org/markup-compatibility/2006" xmlns:a14="http://schemas.microsoft.com/office/drawing/2010/main">
          <mc:Choice Requires="a14">
            <p:sp>
              <p:nvSpPr>
                <p:cNvPr id="39" name="TextBox 38"/>
                <p:cNvSpPr txBox="1"/>
                <p:nvPr/>
              </p:nvSpPr>
              <p:spPr>
                <a:xfrm>
                  <a:off x="5799101" y="5624601"/>
                  <a:ext cx="1564659" cy="435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is-IS" sz="1300" i="1" smtClean="0">
                                <a:latin typeface="Cambria Math" charset="0"/>
                              </a:rPr>
                            </m:ctrlPr>
                          </m:dPr>
                          <m:e>
                            <m:m>
                              <m:mPr>
                                <m:mcs>
                                  <m:mc>
                                    <m:mcPr>
                                      <m:count m:val="4"/>
                                      <m:mcJc m:val="center"/>
                                    </m:mcPr>
                                  </m:mc>
                                </m:mcs>
                                <m:ctrlPr>
                                  <a:rPr lang="uk-UA" sz="1300" b="0" i="1" smtClean="0">
                                    <a:latin typeface="Cambria Math" charset="0"/>
                                  </a:rPr>
                                </m:ctrlPr>
                              </m:mPr>
                              <m:mr>
                                <m:e>
                                  <m:sSub>
                                    <m:sSubPr>
                                      <m:ctrlPr>
                                        <a:rPr lang="en-US" sz="1300" b="0" i="1" smtClean="0">
                                          <a:latin typeface="Cambria Math" charset="0"/>
                                        </a:rPr>
                                      </m:ctrlPr>
                                    </m:sSubPr>
                                    <m:e>
                                      <m:r>
                                        <a:rPr lang="en-US" sz="1300" b="0" i="1" smtClean="0">
                                          <a:latin typeface="Cambria Math" charset="0"/>
                                        </a:rPr>
                                        <m:t>𝑎</m:t>
                                      </m:r>
                                    </m:e>
                                    <m:sub>
                                      <m:r>
                                        <m:rPr>
                                          <m:brk m:alnAt="7"/>
                                        </m:rPr>
                                        <a:rPr lang="en-US" sz="1300" b="0" i="1" smtClean="0">
                                          <a:latin typeface="Cambria Math" charset="0"/>
                                        </a:rPr>
                                        <m:t>1</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2</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3</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4</m:t>
                                      </m:r>
                                    </m:sub>
                                  </m:sSub>
                                </m:e>
                              </m:mr>
                              <m:mr>
                                <m:e>
                                  <m:sSub>
                                    <m:sSubPr>
                                      <m:ctrlPr>
                                        <a:rPr lang="en-US" sz="1300" b="0" i="1" smtClean="0">
                                          <a:latin typeface="Cambria Math" charset="0"/>
                                        </a:rPr>
                                      </m:ctrlPr>
                                    </m:sSubPr>
                                    <m:e>
                                      <m:r>
                                        <a:rPr lang="en-US" sz="1300" b="0" i="1" smtClean="0">
                                          <a:latin typeface="Cambria Math" charset="0"/>
                                        </a:rPr>
                                        <m:t>𝑏</m:t>
                                      </m:r>
                                    </m:e>
                                    <m:sub>
                                      <m:r>
                                        <a:rPr lang="en-US" sz="1300" b="0" i="1" smtClean="0">
                                          <a:latin typeface="Cambria Math" charset="0"/>
                                        </a:rPr>
                                        <m:t>1</m:t>
                                      </m:r>
                                    </m:sub>
                                  </m:sSub>
                                </m:e>
                                <m:e>
                                  <m:sSub>
                                    <m:sSubPr>
                                      <m:ctrlPr>
                                        <a:rPr lang="en-US" sz="1300" b="0" i="1" smtClean="0">
                                          <a:latin typeface="Cambria Math" charset="0"/>
                                        </a:rPr>
                                      </m:ctrlPr>
                                    </m:sSubPr>
                                    <m:e>
                                      <m:r>
                                        <a:rPr lang="en-US" sz="1300" b="0" i="1" smtClean="0">
                                          <a:latin typeface="Cambria Math" charset="0"/>
                                        </a:rPr>
                                        <m:t>𝑏</m:t>
                                      </m:r>
                                    </m:e>
                                    <m:sub>
                                      <m:r>
                                        <a:rPr lang="en-US" sz="1300" b="0" i="1" smtClean="0">
                                          <a:latin typeface="Cambria Math" charset="0"/>
                                        </a:rPr>
                                        <m:t>2</m:t>
                                      </m:r>
                                    </m:sub>
                                  </m:sSub>
                                </m:e>
                                <m:e>
                                  <m:sSub>
                                    <m:sSubPr>
                                      <m:ctrlPr>
                                        <a:rPr lang="en-US" sz="1300" b="0" i="1" smtClean="0">
                                          <a:latin typeface="Cambria Math" charset="0"/>
                                        </a:rPr>
                                      </m:ctrlPr>
                                    </m:sSubPr>
                                    <m:e>
                                      <m:r>
                                        <a:rPr lang="en-US" sz="1300" b="0" i="1" smtClean="0">
                                          <a:latin typeface="Cambria Math" charset="0"/>
                                        </a:rPr>
                                        <m:t>𝑏</m:t>
                                      </m:r>
                                    </m:e>
                                    <m:sub>
                                      <m:r>
                                        <a:rPr lang="en-US" sz="1300" b="0" i="1" smtClean="0">
                                          <a:latin typeface="Cambria Math" charset="0"/>
                                        </a:rPr>
                                        <m:t>3</m:t>
                                      </m:r>
                                    </m:sub>
                                  </m:sSub>
                                </m:e>
                                <m:e>
                                  <m:sSub>
                                    <m:sSubPr>
                                      <m:ctrlPr>
                                        <a:rPr lang="en-US" sz="1300" b="0" i="1" smtClean="0">
                                          <a:latin typeface="Cambria Math" charset="0"/>
                                        </a:rPr>
                                      </m:ctrlPr>
                                    </m:sSubPr>
                                    <m:e>
                                      <m:r>
                                        <a:rPr lang="en-US" sz="1300" b="0" i="1" smtClean="0">
                                          <a:latin typeface="Cambria Math" charset="0"/>
                                        </a:rPr>
                                        <m:t>𝑏</m:t>
                                      </m:r>
                                    </m:e>
                                    <m:sub>
                                      <m:r>
                                        <a:rPr lang="en-US" sz="1300" b="0" i="1" smtClean="0">
                                          <a:latin typeface="Cambria Math" charset="0"/>
                                        </a:rPr>
                                        <m:t>4</m:t>
                                      </m:r>
                                    </m:sub>
                                  </m:sSub>
                                </m:e>
                              </m:mr>
                            </m:m>
                          </m:e>
                        </m:d>
                      </m:oMath>
                    </m:oMathPara>
                  </a14:m>
                  <a:endParaRPr lang="en-US" sz="1300" dirty="0"/>
                </a:p>
              </p:txBody>
            </p:sp>
          </mc:Choice>
          <mc:Fallback xmlns="">
            <p:sp>
              <p:nvSpPr>
                <p:cNvPr id="39" name="TextBox 38"/>
                <p:cNvSpPr txBox="1">
                  <a:spLocks noRot="1" noChangeAspect="1" noMove="1" noResize="1" noEditPoints="1" noAdjustHandles="1" noChangeArrowheads="1" noChangeShapeType="1" noTextEdit="1"/>
                </p:cNvSpPr>
                <p:nvPr/>
              </p:nvSpPr>
              <p:spPr>
                <a:xfrm>
                  <a:off x="5799101" y="5624601"/>
                  <a:ext cx="1564659" cy="4356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3918756" y="5596196"/>
                  <a:ext cx="1537922"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is-IS" sz="1300" i="1" smtClean="0">
                                <a:latin typeface="Cambria Math" charset="0"/>
                              </a:rPr>
                            </m:ctrlPr>
                          </m:dPr>
                          <m:e>
                            <m:m>
                              <m:mPr>
                                <m:mcs>
                                  <m:mc>
                                    <m:mcPr>
                                      <m:count m:val="4"/>
                                      <m:mcJc m:val="center"/>
                                    </m:mcPr>
                                  </m:mc>
                                </m:mcs>
                                <m:ctrlPr>
                                  <a:rPr lang="uk-UA" sz="1300" i="1" smtClean="0">
                                    <a:latin typeface="Cambria Math" charset="0"/>
                                  </a:rPr>
                                </m:ctrlPr>
                              </m:mPr>
                              <m:mr>
                                <m:e>
                                  <m:sSub>
                                    <m:sSubPr>
                                      <m:ctrlPr>
                                        <a:rPr lang="en-US" sz="1300" b="0" i="1" smtClean="0">
                                          <a:latin typeface="Cambria Math" charset="0"/>
                                        </a:rPr>
                                      </m:ctrlPr>
                                    </m:sSubPr>
                                    <m:e>
                                      <m:r>
                                        <a:rPr lang="en-US" sz="1300" b="0" i="1" smtClean="0">
                                          <a:latin typeface="Cambria Math" charset="0"/>
                                        </a:rPr>
                                        <m:t>𝑎</m:t>
                                      </m:r>
                                    </m:e>
                                    <m:sub>
                                      <m:r>
                                        <m:rPr>
                                          <m:brk m:alnAt="7"/>
                                        </m:rPr>
                                        <a:rPr lang="en-US" sz="1300" b="0" i="1" smtClean="0">
                                          <a:latin typeface="Cambria Math" charset="0"/>
                                        </a:rPr>
                                        <m:t>1</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2</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3</m:t>
                                      </m:r>
                                    </m:sub>
                                  </m:sSub>
                                </m:e>
                                <m:e>
                                  <m:sSub>
                                    <m:sSubPr>
                                      <m:ctrlPr>
                                        <a:rPr lang="en-US" sz="1300" b="0" i="1" smtClean="0">
                                          <a:latin typeface="Cambria Math" charset="0"/>
                                        </a:rPr>
                                      </m:ctrlPr>
                                    </m:sSubPr>
                                    <m:e>
                                      <m:r>
                                        <a:rPr lang="en-US" sz="1300" b="0" i="1" smtClean="0">
                                          <a:latin typeface="Cambria Math" charset="0"/>
                                        </a:rPr>
                                        <m:t>𝑎</m:t>
                                      </m:r>
                                    </m:e>
                                    <m:sub>
                                      <m:r>
                                        <a:rPr lang="en-US" sz="1300" b="0" i="1" smtClean="0">
                                          <a:latin typeface="Cambria Math" charset="0"/>
                                        </a:rPr>
                                        <m:t>4</m:t>
                                      </m:r>
                                    </m:sub>
                                  </m:sSub>
                                </m:e>
                              </m:mr>
                            </m:m>
                          </m:e>
                        </m:d>
                      </m:oMath>
                    </m:oMathPara>
                  </a14:m>
                  <a:endParaRPr lang="en-US" sz="1300" i="1" dirty="0" smtClean="0">
                    <a:latin typeface="Cambria Math" charset="0"/>
                  </a:endParaRPr>
                </a:p>
                <a:p>
                  <a:pPr/>
                  <a14:m>
                    <m:oMathPara xmlns:m="http://schemas.openxmlformats.org/officeDocument/2006/math">
                      <m:oMathParaPr>
                        <m:jc m:val="centerGroup"/>
                      </m:oMathParaPr>
                      <m:oMath xmlns:m="http://schemas.openxmlformats.org/officeDocument/2006/math">
                        <m:d>
                          <m:dPr>
                            <m:ctrlPr>
                              <a:rPr lang="is-IS" sz="1300" i="1">
                                <a:latin typeface="Cambria Math" charset="0"/>
                              </a:rPr>
                            </m:ctrlPr>
                          </m:dPr>
                          <m:e>
                            <m:m>
                              <m:mPr>
                                <m:mcs>
                                  <m:mc>
                                    <m:mcPr>
                                      <m:count m:val="4"/>
                                      <m:mcJc m:val="center"/>
                                    </m:mcPr>
                                  </m:mc>
                                </m:mcs>
                                <m:ctrlPr>
                                  <a:rPr lang="uk-UA" sz="1300" i="1">
                                    <a:latin typeface="Cambria Math" charset="0"/>
                                  </a:rPr>
                                </m:ctrlPr>
                              </m:mPr>
                              <m:mr>
                                <m:e>
                                  <m:sSub>
                                    <m:sSubPr>
                                      <m:ctrlPr>
                                        <a:rPr lang="en-US" sz="1300" i="1">
                                          <a:latin typeface="Cambria Math" charset="0"/>
                                        </a:rPr>
                                      </m:ctrlPr>
                                    </m:sSubPr>
                                    <m:e>
                                      <m:r>
                                        <m:rPr>
                                          <m:brk m:alnAt="7"/>
                                        </m:rPr>
                                        <a:rPr lang="en-US" sz="1300" i="1">
                                          <a:latin typeface="Cambria Math" charset="0"/>
                                        </a:rPr>
                                        <m:t>𝑏</m:t>
                                      </m:r>
                                    </m:e>
                                    <m:sub>
                                      <m:r>
                                        <m:rPr>
                                          <m:brk m:alnAt="7"/>
                                        </m:rPr>
                                        <a:rPr lang="en-US" sz="1300" i="1">
                                          <a:latin typeface="Cambria Math" charset="0"/>
                                        </a:rPr>
                                        <m:t>1</m:t>
                                      </m:r>
                                    </m:sub>
                                  </m:sSub>
                                </m:e>
                                <m:e>
                                  <m:sSub>
                                    <m:sSubPr>
                                      <m:ctrlPr>
                                        <a:rPr lang="en-US" sz="1300" i="1">
                                          <a:latin typeface="Cambria Math" charset="0"/>
                                        </a:rPr>
                                      </m:ctrlPr>
                                    </m:sSubPr>
                                    <m:e>
                                      <m:r>
                                        <a:rPr lang="en-US" sz="1300" i="1">
                                          <a:latin typeface="Cambria Math" charset="0"/>
                                        </a:rPr>
                                        <m:t>𝑏</m:t>
                                      </m:r>
                                    </m:e>
                                    <m:sub>
                                      <m:r>
                                        <a:rPr lang="en-US" sz="1300" i="1">
                                          <a:latin typeface="Cambria Math" charset="0"/>
                                        </a:rPr>
                                        <m:t>2</m:t>
                                      </m:r>
                                    </m:sub>
                                  </m:sSub>
                                </m:e>
                                <m:e>
                                  <m:sSub>
                                    <m:sSubPr>
                                      <m:ctrlPr>
                                        <a:rPr lang="en-US" sz="1300" i="1">
                                          <a:latin typeface="Cambria Math" charset="0"/>
                                        </a:rPr>
                                      </m:ctrlPr>
                                    </m:sSubPr>
                                    <m:e>
                                      <m:r>
                                        <a:rPr lang="en-US" sz="1300" i="1">
                                          <a:latin typeface="Cambria Math" charset="0"/>
                                        </a:rPr>
                                        <m:t>𝑏</m:t>
                                      </m:r>
                                    </m:e>
                                    <m:sub>
                                      <m:r>
                                        <a:rPr lang="en-US" sz="1300" i="1">
                                          <a:latin typeface="Cambria Math" charset="0"/>
                                        </a:rPr>
                                        <m:t>3</m:t>
                                      </m:r>
                                    </m:sub>
                                  </m:sSub>
                                </m:e>
                                <m:e>
                                  <m:sSub>
                                    <m:sSubPr>
                                      <m:ctrlPr>
                                        <a:rPr lang="en-US" sz="1300" i="1">
                                          <a:latin typeface="Cambria Math" charset="0"/>
                                        </a:rPr>
                                      </m:ctrlPr>
                                    </m:sSubPr>
                                    <m:e>
                                      <m:r>
                                        <a:rPr lang="en-US" sz="1300" i="1">
                                          <a:latin typeface="Cambria Math" charset="0"/>
                                        </a:rPr>
                                        <m:t>𝑏</m:t>
                                      </m:r>
                                    </m:e>
                                    <m:sub>
                                      <m:r>
                                        <a:rPr lang="en-US" sz="1300" i="1">
                                          <a:latin typeface="Cambria Math" charset="0"/>
                                        </a:rPr>
                                        <m:t>4</m:t>
                                      </m:r>
                                    </m:sub>
                                  </m:sSub>
                                </m:e>
                              </m:mr>
                            </m:m>
                          </m:e>
                        </m:d>
                      </m:oMath>
                    </m:oMathPara>
                  </a14:m>
                  <a:endParaRPr lang="en-US" sz="1300" dirty="0"/>
                </a:p>
              </p:txBody>
            </p:sp>
          </mc:Choice>
          <mc:Fallback xmlns="">
            <p:sp>
              <p:nvSpPr>
                <p:cNvPr id="59" name="TextBox 58"/>
                <p:cNvSpPr txBox="1">
                  <a:spLocks noRot="1" noChangeAspect="1" noMove="1" noResize="1" noEditPoints="1" noAdjustHandles="1" noChangeArrowheads="1" noChangeShapeType="1" noTextEdit="1"/>
                </p:cNvSpPr>
                <p:nvPr/>
              </p:nvSpPr>
              <p:spPr>
                <a:xfrm>
                  <a:off x="3918756" y="5596196"/>
                  <a:ext cx="1537922" cy="492443"/>
                </a:xfrm>
                <a:prstGeom prst="rect">
                  <a:avLst/>
                </a:prstGeom>
                <a:blipFill rotWithShape="0">
                  <a:blip r:embed="rId10"/>
                  <a:stretch>
                    <a:fillRect/>
                  </a:stretch>
                </a:blipFill>
              </p:spPr>
              <p:txBody>
                <a:bodyPr/>
                <a:lstStyle/>
                <a:p>
                  <a:r>
                    <a:rPr lang="en-US">
                      <a:noFill/>
                    </a:rPr>
                    <a:t> </a:t>
                  </a:r>
                </a:p>
              </p:txBody>
            </p:sp>
          </mc:Fallback>
        </mc:AlternateContent>
        <p:cxnSp>
          <p:nvCxnSpPr>
            <p:cNvPr id="60" name="Straight Arrow Connector 59"/>
            <p:cNvCxnSpPr>
              <a:stCxn id="59" idx="3"/>
              <a:endCxn id="39" idx="1"/>
            </p:cNvCxnSpPr>
            <p:nvPr/>
          </p:nvCxnSpPr>
          <p:spPr>
            <a:xfrm flipV="1">
              <a:off x="5456678" y="5842417"/>
              <a:ext cx="342423"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0" name="Elbow Connector 69"/>
          <p:cNvCxnSpPr>
            <a:stCxn id="28" idx="3"/>
            <a:endCxn id="33" idx="1"/>
          </p:cNvCxnSpPr>
          <p:nvPr/>
        </p:nvCxnSpPr>
        <p:spPr>
          <a:xfrm flipH="1">
            <a:off x="1717613" y="1729871"/>
            <a:ext cx="1808752" cy="493713"/>
          </a:xfrm>
          <a:prstGeom prst="bentConnector5">
            <a:avLst>
              <a:gd name="adj1" fmla="val -12639"/>
              <a:gd name="adj2" fmla="val 50000"/>
              <a:gd name="adj3" fmla="val 112639"/>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245744" y="3018952"/>
            <a:ext cx="8646488" cy="2800767"/>
            <a:chOff x="279698" y="1581375"/>
            <a:chExt cx="8646488" cy="2800767"/>
          </a:xfrm>
        </p:grpSpPr>
        <p:sp>
          <p:nvSpPr>
            <p:cNvPr id="76" name="TextBox 75"/>
            <p:cNvSpPr txBox="1"/>
            <p:nvPr/>
          </p:nvSpPr>
          <p:spPr>
            <a:xfrm>
              <a:off x="279698" y="1581375"/>
              <a:ext cx="5112297" cy="2800767"/>
            </a:xfrm>
            <a:prstGeom prst="rect">
              <a:avLst/>
            </a:prstGeom>
            <a:noFill/>
          </p:spPr>
          <p:txBody>
            <a:bodyPr wrap="none" rtlCol="0">
              <a:spAutoFit/>
            </a:bodyPr>
            <a:lstStyle/>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arr</a:t>
              </a:r>
              <a:r>
                <a:rPr lang="en-US" sz="1100" dirty="0">
                  <a:solidFill>
                    <a:prstClr val="black"/>
                  </a:solidFill>
                  <a:latin typeface="Courier" charset="0"/>
                </a:rPr>
                <a:t> </a:t>
              </a:r>
              <a:r>
                <a:rPr lang="en-US" sz="1100" dirty="0">
                  <a:solidFill>
                    <a:srgbClr val="333333"/>
                  </a:solidFill>
                  <a:latin typeface="Courier" charset="0"/>
                </a:rPr>
                <a:t>=</a:t>
              </a:r>
              <a:r>
                <a:rPr lang="en-US" sz="1100" dirty="0">
                  <a:solidFill>
                    <a:prstClr val="black"/>
                  </a:solidFill>
                  <a:latin typeface="Courier" charset="0"/>
                </a:rPr>
                <a:t> </a:t>
              </a:r>
              <a:r>
                <a:rPr lang="en-US" sz="1100" dirty="0" err="1">
                  <a:solidFill>
                    <a:prstClr val="black"/>
                  </a:solidFill>
                  <a:latin typeface="Courier" charset="0"/>
                </a:rPr>
                <a:t>np</a:t>
              </a:r>
              <a:r>
                <a:rPr lang="en-US" sz="1100" dirty="0" err="1">
                  <a:solidFill>
                    <a:srgbClr val="333333"/>
                  </a:solidFill>
                  <a:latin typeface="Courier" charset="0"/>
                </a:rPr>
                <a:t>.</a:t>
              </a:r>
              <a:r>
                <a:rPr lang="en-US" sz="1100" dirty="0" err="1">
                  <a:solidFill>
                    <a:prstClr val="black"/>
                  </a:solidFill>
                  <a:latin typeface="Courier" charset="0"/>
                </a:rPr>
                <a:t>arange</a:t>
              </a:r>
              <a:r>
                <a:rPr lang="en-US" sz="1100" dirty="0">
                  <a:solidFill>
                    <a:prstClr val="black"/>
                  </a:solidFill>
                  <a:latin typeface="Courier" charset="0"/>
                </a:rPr>
                <a:t>(</a:t>
              </a:r>
              <a:r>
                <a:rPr lang="en-US" sz="1100" b="1" dirty="0">
                  <a:solidFill>
                    <a:srgbClr val="0000DD"/>
                  </a:solidFill>
                  <a:latin typeface="Courier-Bold" charset="0"/>
                </a:rPr>
                <a:t>6</a:t>
              </a:r>
              <a:r>
                <a:rPr lang="en-US" sz="1100" dirty="0">
                  <a:solidFill>
                    <a:prstClr val="black"/>
                  </a:solidFill>
                  <a:latin typeface="Courier" charset="0"/>
                </a:rPr>
                <a:t>, </a:t>
              </a:r>
              <a:r>
                <a:rPr lang="en-US" sz="1100" dirty="0" err="1">
                  <a:solidFill>
                    <a:prstClr val="black"/>
                  </a:solidFill>
                  <a:latin typeface="Courier" charset="0"/>
                </a:rPr>
                <a:t>dtype</a:t>
              </a:r>
              <a:r>
                <a:rPr lang="en-US" sz="1100" dirty="0">
                  <a:solidFill>
                    <a:srgbClr val="333333"/>
                  </a:solidFill>
                  <a:latin typeface="Courier" charset="0"/>
                </a:rPr>
                <a:t>=</a:t>
              </a:r>
              <a:r>
                <a:rPr lang="en-US" sz="1100" dirty="0">
                  <a:solidFill>
                    <a:prstClr val="black"/>
                  </a:solidFill>
                  <a:latin typeface="Courier" charset="0"/>
                </a:rPr>
                <a:t>'float64')</a:t>
              </a:r>
              <a:r>
                <a:rPr lang="en-US" sz="1100" dirty="0">
                  <a:solidFill>
                    <a:srgbClr val="333333"/>
                  </a:solidFill>
                  <a:latin typeface="Courier" charset="0"/>
                </a:rPr>
                <a:t>.</a:t>
              </a:r>
              <a:r>
                <a:rPr lang="en-US" sz="1100" dirty="0">
                  <a:solidFill>
                    <a:prstClr val="black"/>
                  </a:solidFill>
                  <a:latin typeface="Courier" charset="0"/>
                </a:rPr>
                <a:t>reshape((</a:t>
              </a:r>
              <a:r>
                <a:rPr lang="en-US" sz="1100" b="1" dirty="0">
                  <a:solidFill>
                    <a:srgbClr val="0000DD"/>
                  </a:solidFill>
                  <a:latin typeface="Courier-Bold" charset="0"/>
                </a:rPr>
                <a:t>2</a:t>
              </a:r>
              <a:r>
                <a:rPr lang="en-US" sz="1100" dirty="0">
                  <a:solidFill>
                    <a:prstClr val="black"/>
                  </a:solidFill>
                  <a:latin typeface="Courier" charset="0"/>
                </a:rPr>
                <a:t>,</a:t>
              </a:r>
              <a:r>
                <a:rPr lang="en-US" sz="1100" b="1" dirty="0">
                  <a:solidFill>
                    <a:srgbClr val="0000DD"/>
                  </a:solidFill>
                  <a:latin typeface="Courier-Bold" charset="0"/>
                </a:rPr>
                <a:t>3</a:t>
              </a:r>
              <a:r>
                <a:rPr lang="en-US" sz="1100" dirty="0">
                  <a:solidFill>
                    <a:prstClr val="black"/>
                  </a:solidFill>
                  <a:latin typeface="Courier" charset="0"/>
                </a:rPr>
                <a:t>))</a:t>
              </a:r>
            </a:p>
            <a:p>
              <a:r>
                <a:rPr lang="pl-PL" sz="1100" dirty="0">
                  <a:solidFill>
                    <a:srgbClr val="333333"/>
                  </a:solidFill>
                  <a:latin typeface="Courier" charset="0"/>
                </a:rPr>
                <a:t>&gt;&gt;&gt;</a:t>
              </a:r>
              <a:r>
                <a:rPr lang="pl-PL" sz="1100" dirty="0">
                  <a:solidFill>
                    <a:prstClr val="black"/>
                  </a:solidFill>
                  <a:latin typeface="Courier" charset="0"/>
                </a:rPr>
                <a:t> brr </a:t>
              </a:r>
              <a:r>
                <a:rPr lang="pl-PL" sz="1100" dirty="0">
                  <a:solidFill>
                    <a:srgbClr val="333333"/>
                  </a:solidFill>
                  <a:latin typeface="Courier" charset="0"/>
                </a:rPr>
                <a:t>=</a:t>
              </a:r>
              <a:r>
                <a:rPr lang="pl-PL" sz="1100" dirty="0">
                  <a:solidFill>
                    <a:prstClr val="black"/>
                  </a:solidFill>
                  <a:latin typeface="Courier" charset="0"/>
                </a:rPr>
                <a:t> </a:t>
              </a:r>
              <a:r>
                <a:rPr lang="pl-PL" sz="1100" dirty="0" err="1">
                  <a:solidFill>
                    <a:prstClr val="black"/>
                  </a:solidFill>
                  <a:latin typeface="Courier" charset="0"/>
                </a:rPr>
                <a:t>np</a:t>
              </a:r>
              <a:r>
                <a:rPr lang="pl-PL" sz="1100" dirty="0" err="1">
                  <a:solidFill>
                    <a:srgbClr val="333333"/>
                  </a:solidFill>
                  <a:latin typeface="Courier" charset="0"/>
                </a:rPr>
                <a:t>.</a:t>
              </a:r>
              <a:r>
                <a:rPr lang="pl-PL" sz="1100" dirty="0" err="1">
                  <a:solidFill>
                    <a:prstClr val="black"/>
                  </a:solidFill>
                  <a:latin typeface="Courier" charset="0"/>
                </a:rPr>
                <a:t>arange</a:t>
              </a:r>
              <a:r>
                <a:rPr lang="pl-PL" sz="1100" dirty="0">
                  <a:solidFill>
                    <a:prstClr val="black"/>
                  </a:solidFill>
                  <a:latin typeface="Courier" charset="0"/>
                </a:rPr>
                <a:t>(</a:t>
              </a:r>
              <a:r>
                <a:rPr lang="pl-PL" sz="1100" b="1" dirty="0">
                  <a:solidFill>
                    <a:srgbClr val="0000DD"/>
                  </a:solidFill>
                  <a:latin typeface="Courier-Bold" charset="0"/>
                </a:rPr>
                <a:t>6</a:t>
              </a:r>
              <a:r>
                <a:rPr lang="pl-PL" sz="1100" dirty="0">
                  <a:solidFill>
                    <a:prstClr val="black"/>
                  </a:solidFill>
                  <a:latin typeface="Courier" charset="0"/>
                </a:rPr>
                <a:t>, </a:t>
              </a:r>
              <a:r>
                <a:rPr lang="pl-PL" sz="1100" b="1" dirty="0">
                  <a:solidFill>
                    <a:srgbClr val="0000DD"/>
                  </a:solidFill>
                  <a:latin typeface="Courier-Bold" charset="0"/>
                </a:rPr>
                <a:t>12</a:t>
              </a:r>
              <a:r>
                <a:rPr lang="pl-PL" sz="1100" dirty="0">
                  <a:solidFill>
                    <a:prstClr val="black"/>
                  </a:solidFill>
                  <a:latin typeface="Courier" charset="0"/>
                </a:rPr>
                <a:t>, </a:t>
              </a:r>
              <a:r>
                <a:rPr lang="pl-PL" sz="1100" dirty="0" err="1">
                  <a:solidFill>
                    <a:prstClr val="black"/>
                  </a:solidFill>
                  <a:latin typeface="Courier" charset="0"/>
                </a:rPr>
                <a:t>dtype</a:t>
              </a:r>
              <a:r>
                <a:rPr lang="pl-PL" sz="1100" dirty="0">
                  <a:solidFill>
                    <a:srgbClr val="333333"/>
                  </a:solidFill>
                  <a:latin typeface="Courier" charset="0"/>
                </a:rPr>
                <a:t>=</a:t>
              </a:r>
              <a:r>
                <a:rPr lang="pl-PL" sz="1100" dirty="0">
                  <a:solidFill>
                    <a:prstClr val="black"/>
                  </a:solidFill>
                  <a:latin typeface="Courier" charset="0"/>
                </a:rPr>
                <a:t>'float64')</a:t>
              </a:r>
              <a:r>
                <a:rPr lang="pl-PL" sz="1100" dirty="0">
                  <a:solidFill>
                    <a:srgbClr val="333333"/>
                  </a:solidFill>
                  <a:latin typeface="Courier" charset="0"/>
                </a:rPr>
                <a:t>.</a:t>
              </a:r>
              <a:r>
                <a:rPr lang="pl-PL" sz="1100" dirty="0" err="1">
                  <a:solidFill>
                    <a:prstClr val="black"/>
                  </a:solidFill>
                  <a:latin typeface="Courier" charset="0"/>
                </a:rPr>
                <a:t>reshape</a:t>
              </a:r>
              <a:r>
                <a:rPr lang="pl-PL" sz="1100" dirty="0">
                  <a:solidFill>
                    <a:prstClr val="black"/>
                  </a:solidFill>
                  <a:latin typeface="Courier" charset="0"/>
                </a:rPr>
                <a:t>((</a:t>
              </a:r>
              <a:r>
                <a:rPr lang="pl-PL" sz="1100" b="1" dirty="0">
                  <a:solidFill>
                    <a:srgbClr val="0000DD"/>
                  </a:solidFill>
                  <a:latin typeface="Courier-Bold" charset="0"/>
                </a:rPr>
                <a:t>2</a:t>
              </a:r>
              <a:r>
                <a:rPr lang="pl-PL" sz="1100" dirty="0">
                  <a:solidFill>
                    <a:prstClr val="black"/>
                  </a:solidFill>
                  <a:latin typeface="Courier" charset="0"/>
                </a:rPr>
                <a:t>,</a:t>
              </a:r>
              <a:r>
                <a:rPr lang="pl-PL" sz="1100" b="1" dirty="0">
                  <a:solidFill>
                    <a:srgbClr val="0000DD"/>
                  </a:solidFill>
                  <a:latin typeface="Courier-Bold" charset="0"/>
                </a:rPr>
                <a:t>3</a:t>
              </a:r>
              <a:r>
                <a:rPr lang="pl-PL" sz="1100" dirty="0">
                  <a:solidFill>
                    <a:prstClr val="black"/>
                  </a:solidFill>
                  <a:latin typeface="Courier" charset="0"/>
                </a:rPr>
                <a:t>))</a:t>
              </a: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arr</a:t>
              </a:r>
              <a:endParaRPr lang="en-US" sz="1100" dirty="0">
                <a:solidFill>
                  <a:prstClr val="black"/>
                </a:solidFill>
                <a:latin typeface="Courier" charset="0"/>
              </a:endParaRPr>
            </a:p>
            <a:p>
              <a:r>
                <a:rPr lang="tr-TR" sz="1100" dirty="0" err="1">
                  <a:solidFill>
                    <a:prstClr val="black"/>
                  </a:solidFill>
                  <a:latin typeface="Courier" charset="0"/>
                </a:rPr>
                <a:t>array</a:t>
              </a:r>
              <a:r>
                <a:rPr lang="tr-TR" sz="1100" dirty="0">
                  <a:solidFill>
                    <a:prstClr val="black"/>
                  </a:solidFill>
                  <a:latin typeface="Courier" charset="0"/>
                </a:rPr>
                <a:t>([[ </a:t>
              </a:r>
              <a:r>
                <a:rPr lang="tr-TR" sz="1100" b="1" dirty="0">
                  <a:solidFill>
                    <a:srgbClr val="6600EE"/>
                  </a:solidFill>
                  <a:latin typeface="Courier-Bold" charset="0"/>
                </a:rPr>
                <a:t>0.</a:t>
              </a:r>
              <a:r>
                <a:rPr lang="tr-TR" sz="1100" dirty="0">
                  <a:solidFill>
                    <a:prstClr val="black"/>
                  </a:solidFill>
                  <a:latin typeface="Courier" charset="0"/>
                </a:rPr>
                <a:t>,  </a:t>
              </a:r>
              <a:r>
                <a:rPr lang="tr-TR" sz="1100" b="1" dirty="0">
                  <a:solidFill>
                    <a:srgbClr val="6600EE"/>
                  </a:solidFill>
                  <a:latin typeface="Courier-Bold" charset="0"/>
                </a:rPr>
                <a:t>1.</a:t>
              </a:r>
              <a:r>
                <a:rPr lang="tr-TR" sz="1100" dirty="0">
                  <a:solidFill>
                    <a:prstClr val="black"/>
                  </a:solidFill>
                  <a:latin typeface="Courier" charset="0"/>
                </a:rPr>
                <a:t>,  </a:t>
              </a:r>
              <a:r>
                <a:rPr lang="tr-TR" sz="1100" b="1" dirty="0">
                  <a:solidFill>
                    <a:srgbClr val="6600EE"/>
                  </a:solidFill>
                  <a:latin typeface="Courier-Bold" charset="0"/>
                </a:rPr>
                <a:t>2.</a:t>
              </a:r>
              <a:r>
                <a:rPr lang="tr-TR" sz="1100" dirty="0">
                  <a:solidFill>
                    <a:prstClr val="black"/>
                  </a:solidFill>
                  <a:latin typeface="Courier" charset="0"/>
                </a:rPr>
                <a:t>],</a:t>
              </a:r>
            </a:p>
            <a:p>
              <a:r>
                <a:rPr lang="ro-RO" sz="1100" dirty="0">
                  <a:solidFill>
                    <a:prstClr val="black"/>
                  </a:solidFill>
                  <a:latin typeface="Courier" charset="0"/>
                </a:rPr>
                <a:t>       [ </a:t>
              </a:r>
              <a:r>
                <a:rPr lang="ro-RO" sz="1100" b="1" dirty="0">
                  <a:solidFill>
                    <a:srgbClr val="6600EE"/>
                  </a:solidFill>
                  <a:latin typeface="Courier-Bold" charset="0"/>
                </a:rPr>
                <a:t>3.</a:t>
              </a:r>
              <a:r>
                <a:rPr lang="ro-RO" sz="1100" dirty="0">
                  <a:solidFill>
                    <a:prstClr val="black"/>
                  </a:solidFill>
                  <a:latin typeface="Courier" charset="0"/>
                </a:rPr>
                <a:t>,  </a:t>
              </a:r>
              <a:r>
                <a:rPr lang="ro-RO" sz="1100" b="1" dirty="0">
                  <a:solidFill>
                    <a:srgbClr val="6600EE"/>
                  </a:solidFill>
                  <a:latin typeface="Courier-Bold" charset="0"/>
                </a:rPr>
                <a:t>4.</a:t>
              </a:r>
              <a:r>
                <a:rPr lang="ro-RO" sz="1100" dirty="0">
                  <a:solidFill>
                    <a:prstClr val="black"/>
                  </a:solidFill>
                  <a:latin typeface="Courier" charset="0"/>
                </a:rPr>
                <a:t>,  </a:t>
              </a:r>
              <a:r>
                <a:rPr lang="ro-RO" sz="1100" b="1" dirty="0">
                  <a:solidFill>
                    <a:srgbClr val="6600EE"/>
                  </a:solidFill>
                  <a:latin typeface="Courier-Bold" charset="0"/>
                </a:rPr>
                <a:t>5.</a:t>
              </a:r>
              <a:r>
                <a:rPr lang="ro-RO" sz="1100" dirty="0">
                  <a:solidFill>
                    <a:prstClr val="black"/>
                  </a:solidFill>
                  <a:latin typeface="Courier" charset="0"/>
                </a:rPr>
                <a:t>]])</a:t>
              </a: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brr</a:t>
              </a:r>
              <a:endParaRPr lang="en-US" sz="1100" dirty="0">
                <a:solidFill>
                  <a:prstClr val="black"/>
                </a:solidFill>
                <a:latin typeface="Courier" charset="0"/>
              </a:endParaRPr>
            </a:p>
            <a:p>
              <a:r>
                <a:rPr lang="de-DE" sz="1100" dirty="0" err="1">
                  <a:solidFill>
                    <a:prstClr val="black"/>
                  </a:solidFill>
                  <a:latin typeface="Courier" charset="0"/>
                </a:rPr>
                <a:t>array</a:t>
              </a:r>
              <a:r>
                <a:rPr lang="de-DE" sz="1100" dirty="0">
                  <a:solidFill>
                    <a:prstClr val="black"/>
                  </a:solidFill>
                  <a:latin typeface="Courier" charset="0"/>
                </a:rPr>
                <a:t>([[  </a:t>
              </a:r>
              <a:r>
                <a:rPr lang="de-DE" sz="1100" b="1" dirty="0">
                  <a:solidFill>
                    <a:srgbClr val="6600EE"/>
                  </a:solidFill>
                  <a:latin typeface="Courier-Bold" charset="0"/>
                </a:rPr>
                <a:t>6.</a:t>
              </a:r>
              <a:r>
                <a:rPr lang="de-DE" sz="1100" dirty="0">
                  <a:solidFill>
                    <a:prstClr val="black"/>
                  </a:solidFill>
                  <a:latin typeface="Courier" charset="0"/>
                </a:rPr>
                <a:t>,   </a:t>
              </a:r>
              <a:r>
                <a:rPr lang="de-DE" sz="1100" b="1" dirty="0">
                  <a:solidFill>
                    <a:srgbClr val="6600EE"/>
                  </a:solidFill>
                  <a:latin typeface="Courier-Bold" charset="0"/>
                </a:rPr>
                <a:t>7.</a:t>
              </a:r>
              <a:r>
                <a:rPr lang="de-DE" sz="1100" dirty="0">
                  <a:solidFill>
                    <a:prstClr val="black"/>
                  </a:solidFill>
                  <a:latin typeface="Courier" charset="0"/>
                </a:rPr>
                <a:t>,   </a:t>
              </a:r>
              <a:r>
                <a:rPr lang="de-DE" sz="1100" b="1" dirty="0">
                  <a:solidFill>
                    <a:srgbClr val="6600EE"/>
                  </a:solidFill>
                  <a:latin typeface="Courier-Bold" charset="0"/>
                </a:rPr>
                <a:t>8.</a:t>
              </a:r>
              <a:r>
                <a:rPr lang="de-DE" sz="1100" dirty="0">
                  <a:solidFill>
                    <a:prstClr val="black"/>
                  </a:solidFill>
                  <a:latin typeface="Courier" charset="0"/>
                </a:rPr>
                <a:t>],</a:t>
              </a:r>
            </a:p>
            <a:p>
              <a:r>
                <a:rPr lang="ro-RO" sz="1100" dirty="0">
                  <a:solidFill>
                    <a:prstClr val="black"/>
                  </a:solidFill>
                  <a:latin typeface="Courier" charset="0"/>
                </a:rPr>
                <a:t>       [  </a:t>
              </a:r>
              <a:r>
                <a:rPr lang="ro-RO" sz="1100" b="1" dirty="0">
                  <a:solidFill>
                    <a:srgbClr val="6600EE"/>
                  </a:solidFill>
                  <a:latin typeface="Courier-Bold" charset="0"/>
                </a:rPr>
                <a:t>9.</a:t>
              </a:r>
              <a:r>
                <a:rPr lang="ro-RO" sz="1100" dirty="0">
                  <a:solidFill>
                    <a:prstClr val="black"/>
                  </a:solidFill>
                  <a:latin typeface="Courier" charset="0"/>
                </a:rPr>
                <a:t>,  </a:t>
              </a:r>
              <a:r>
                <a:rPr lang="ro-RO" sz="1100" b="1" dirty="0">
                  <a:solidFill>
                    <a:srgbClr val="6600EE"/>
                  </a:solidFill>
                  <a:latin typeface="Courier-Bold" charset="0"/>
                </a:rPr>
                <a:t>10.</a:t>
              </a:r>
              <a:r>
                <a:rPr lang="ro-RO" sz="1100" dirty="0">
                  <a:solidFill>
                    <a:prstClr val="black"/>
                  </a:solidFill>
                  <a:latin typeface="Courier" charset="0"/>
                </a:rPr>
                <a:t>,  </a:t>
              </a:r>
              <a:r>
                <a:rPr lang="ro-RO" sz="1100" b="1" dirty="0">
                  <a:solidFill>
                    <a:srgbClr val="6600EE"/>
                  </a:solidFill>
                  <a:latin typeface="Courier-Bold" charset="0"/>
                </a:rPr>
                <a:t>11.</a:t>
              </a:r>
              <a:r>
                <a:rPr lang="ro-RO" sz="1100" dirty="0">
                  <a:solidFill>
                    <a:prstClr val="black"/>
                  </a:solidFill>
                  <a:latin typeface="Courier" charset="0"/>
                </a:rPr>
                <a:t>]])</a:t>
              </a:r>
            </a:p>
            <a:p>
              <a:r>
                <a:rPr lang="ro-RO" sz="1100" dirty="0">
                  <a:solidFill>
                    <a:srgbClr val="333333"/>
                  </a:solidFill>
                  <a:latin typeface="Courier" charset="0"/>
                </a:rPr>
                <a:t>&gt;&gt;&gt;</a:t>
              </a:r>
              <a:r>
                <a:rPr lang="ro-RO" sz="1100" dirty="0">
                  <a:solidFill>
                    <a:prstClr val="black"/>
                  </a:solidFill>
                  <a:latin typeface="Courier" charset="0"/>
                </a:rPr>
                <a:t> </a:t>
              </a:r>
              <a:r>
                <a:rPr lang="ro-RO" sz="1100" dirty="0" err="1">
                  <a:solidFill>
                    <a:prstClr val="black"/>
                  </a:solidFill>
                  <a:latin typeface="Courier" charset="0"/>
                </a:rPr>
                <a:t>np</a:t>
              </a:r>
              <a:r>
                <a:rPr lang="ro-RO" sz="1100" dirty="0" err="1">
                  <a:solidFill>
                    <a:srgbClr val="333333"/>
                  </a:solidFill>
                  <a:latin typeface="Courier" charset="0"/>
                </a:rPr>
                <a:t>.</a:t>
              </a:r>
              <a:r>
                <a:rPr lang="ro-RO" sz="1100" dirty="0" err="1">
                  <a:solidFill>
                    <a:prstClr val="black"/>
                  </a:solidFill>
                  <a:latin typeface="Courier" charset="0"/>
                </a:rPr>
                <a:t>hstack</a:t>
              </a:r>
              <a:r>
                <a:rPr lang="ro-RO" sz="1100" dirty="0">
                  <a:solidFill>
                    <a:prstClr val="black"/>
                  </a:solidFill>
                  <a:latin typeface="Courier" charset="0"/>
                </a:rPr>
                <a:t>((</a:t>
              </a:r>
              <a:r>
                <a:rPr lang="ro-RO" sz="1100" dirty="0" err="1">
                  <a:solidFill>
                    <a:prstClr val="black"/>
                  </a:solidFill>
                  <a:latin typeface="Courier" charset="0"/>
                </a:rPr>
                <a:t>arr,brr</a:t>
              </a:r>
              <a:r>
                <a:rPr lang="ro-RO" sz="1100" dirty="0">
                  <a:solidFill>
                    <a:prstClr val="black"/>
                  </a:solidFill>
                  <a:latin typeface="Courier" charset="0"/>
                </a:rPr>
                <a:t>))</a:t>
              </a:r>
            </a:p>
            <a:p>
              <a:r>
                <a:rPr lang="de-DE" sz="1100" dirty="0" err="1">
                  <a:solidFill>
                    <a:prstClr val="black"/>
                  </a:solidFill>
                  <a:latin typeface="Courier" charset="0"/>
                </a:rPr>
                <a:t>array</a:t>
              </a:r>
              <a:r>
                <a:rPr lang="de-DE" sz="1100" dirty="0">
                  <a:solidFill>
                    <a:prstClr val="black"/>
                  </a:solidFill>
                  <a:latin typeface="Courier" charset="0"/>
                </a:rPr>
                <a:t>([[  </a:t>
              </a:r>
              <a:r>
                <a:rPr lang="de-DE" sz="1100" b="1" dirty="0">
                  <a:solidFill>
                    <a:srgbClr val="6600EE"/>
                  </a:solidFill>
                  <a:latin typeface="Courier-Bold" charset="0"/>
                </a:rPr>
                <a:t>0.</a:t>
              </a:r>
              <a:r>
                <a:rPr lang="de-DE" sz="1100" dirty="0">
                  <a:solidFill>
                    <a:prstClr val="black"/>
                  </a:solidFill>
                  <a:latin typeface="Courier" charset="0"/>
                </a:rPr>
                <a:t>,   </a:t>
              </a:r>
              <a:r>
                <a:rPr lang="de-DE" sz="1100" b="1" dirty="0">
                  <a:solidFill>
                    <a:srgbClr val="6600EE"/>
                  </a:solidFill>
                  <a:latin typeface="Courier-Bold" charset="0"/>
                </a:rPr>
                <a:t>1.</a:t>
              </a:r>
              <a:r>
                <a:rPr lang="de-DE" sz="1100" dirty="0">
                  <a:solidFill>
                    <a:prstClr val="black"/>
                  </a:solidFill>
                  <a:latin typeface="Courier" charset="0"/>
                </a:rPr>
                <a:t>,   </a:t>
              </a:r>
              <a:r>
                <a:rPr lang="de-DE" sz="1100" b="1" dirty="0">
                  <a:solidFill>
                    <a:srgbClr val="6600EE"/>
                  </a:solidFill>
                  <a:latin typeface="Courier-Bold" charset="0"/>
                </a:rPr>
                <a:t>2.</a:t>
              </a:r>
              <a:r>
                <a:rPr lang="de-DE" sz="1100" dirty="0">
                  <a:solidFill>
                    <a:prstClr val="black"/>
                  </a:solidFill>
                  <a:latin typeface="Courier" charset="0"/>
                </a:rPr>
                <a:t>,   </a:t>
              </a:r>
              <a:r>
                <a:rPr lang="de-DE" sz="1100" b="1" dirty="0">
                  <a:solidFill>
                    <a:srgbClr val="6600EE"/>
                  </a:solidFill>
                  <a:latin typeface="Courier-Bold" charset="0"/>
                </a:rPr>
                <a:t>6.</a:t>
              </a:r>
              <a:r>
                <a:rPr lang="de-DE" sz="1100" dirty="0">
                  <a:solidFill>
                    <a:prstClr val="black"/>
                  </a:solidFill>
                  <a:latin typeface="Courier" charset="0"/>
                </a:rPr>
                <a:t>,   </a:t>
              </a:r>
              <a:r>
                <a:rPr lang="de-DE" sz="1100" b="1" dirty="0">
                  <a:solidFill>
                    <a:srgbClr val="6600EE"/>
                  </a:solidFill>
                  <a:latin typeface="Courier-Bold" charset="0"/>
                </a:rPr>
                <a:t>7.</a:t>
              </a:r>
              <a:r>
                <a:rPr lang="de-DE" sz="1100" dirty="0">
                  <a:solidFill>
                    <a:prstClr val="black"/>
                  </a:solidFill>
                  <a:latin typeface="Courier" charset="0"/>
                </a:rPr>
                <a:t>,   </a:t>
              </a:r>
              <a:r>
                <a:rPr lang="de-DE" sz="1100" b="1" dirty="0">
                  <a:solidFill>
                    <a:srgbClr val="6600EE"/>
                  </a:solidFill>
                  <a:latin typeface="Courier-Bold" charset="0"/>
                </a:rPr>
                <a:t>8.</a:t>
              </a:r>
              <a:r>
                <a:rPr lang="de-DE" sz="1100" dirty="0">
                  <a:solidFill>
                    <a:prstClr val="black"/>
                  </a:solidFill>
                  <a:latin typeface="Courier" charset="0"/>
                </a:rPr>
                <a:t>],</a:t>
              </a:r>
            </a:p>
            <a:p>
              <a:r>
                <a:rPr lang="de-DE" sz="1100" dirty="0">
                  <a:solidFill>
                    <a:prstClr val="black"/>
                  </a:solidFill>
                  <a:latin typeface="Courier" charset="0"/>
                </a:rPr>
                <a:t>       [  </a:t>
              </a:r>
              <a:r>
                <a:rPr lang="de-DE" sz="1100" b="1" dirty="0">
                  <a:solidFill>
                    <a:srgbClr val="6600EE"/>
                  </a:solidFill>
                  <a:latin typeface="Courier-Bold" charset="0"/>
                </a:rPr>
                <a:t>3.</a:t>
              </a:r>
              <a:r>
                <a:rPr lang="de-DE" sz="1100" dirty="0">
                  <a:solidFill>
                    <a:prstClr val="black"/>
                  </a:solidFill>
                  <a:latin typeface="Courier" charset="0"/>
                </a:rPr>
                <a:t>,   </a:t>
              </a:r>
              <a:r>
                <a:rPr lang="de-DE" sz="1100" b="1" dirty="0">
                  <a:solidFill>
                    <a:srgbClr val="6600EE"/>
                  </a:solidFill>
                  <a:latin typeface="Courier-Bold" charset="0"/>
                </a:rPr>
                <a:t>4.</a:t>
              </a:r>
              <a:r>
                <a:rPr lang="de-DE" sz="1100" dirty="0">
                  <a:solidFill>
                    <a:prstClr val="black"/>
                  </a:solidFill>
                  <a:latin typeface="Courier" charset="0"/>
                </a:rPr>
                <a:t>,   </a:t>
              </a:r>
              <a:r>
                <a:rPr lang="de-DE" sz="1100" b="1" dirty="0">
                  <a:solidFill>
                    <a:srgbClr val="6600EE"/>
                  </a:solidFill>
                  <a:latin typeface="Courier-Bold" charset="0"/>
                </a:rPr>
                <a:t>5.</a:t>
              </a:r>
              <a:r>
                <a:rPr lang="de-DE" sz="1100" dirty="0">
                  <a:solidFill>
                    <a:prstClr val="black"/>
                  </a:solidFill>
                  <a:latin typeface="Courier" charset="0"/>
                </a:rPr>
                <a:t>,   </a:t>
              </a:r>
              <a:r>
                <a:rPr lang="de-DE" sz="1100" b="1" dirty="0">
                  <a:solidFill>
                    <a:srgbClr val="6600EE"/>
                  </a:solidFill>
                  <a:latin typeface="Courier-Bold" charset="0"/>
                </a:rPr>
                <a:t>9.</a:t>
              </a:r>
              <a:r>
                <a:rPr lang="de-DE" sz="1100" dirty="0">
                  <a:solidFill>
                    <a:prstClr val="black"/>
                  </a:solidFill>
                  <a:latin typeface="Courier" charset="0"/>
                </a:rPr>
                <a:t>,  </a:t>
              </a:r>
              <a:r>
                <a:rPr lang="de-DE" sz="1100" b="1" dirty="0">
                  <a:solidFill>
                    <a:srgbClr val="6600EE"/>
                  </a:solidFill>
                  <a:latin typeface="Courier-Bold" charset="0"/>
                </a:rPr>
                <a:t>10.</a:t>
              </a:r>
              <a:r>
                <a:rPr lang="de-DE" sz="1100" dirty="0">
                  <a:solidFill>
                    <a:prstClr val="black"/>
                  </a:solidFill>
                  <a:latin typeface="Courier" charset="0"/>
                </a:rPr>
                <a:t>,  </a:t>
              </a:r>
              <a:r>
                <a:rPr lang="de-DE" sz="1100" b="1" dirty="0">
                  <a:solidFill>
                    <a:srgbClr val="6600EE"/>
                  </a:solidFill>
                  <a:latin typeface="Courier-Bold" charset="0"/>
                </a:rPr>
                <a:t>11.</a:t>
              </a:r>
              <a:r>
                <a:rPr lang="de-DE" sz="1100" dirty="0">
                  <a:solidFill>
                    <a:prstClr val="black"/>
                  </a:solidFill>
                  <a:latin typeface="Courier" charset="0"/>
                </a:rPr>
                <a:t>]])</a:t>
              </a:r>
            </a:p>
            <a:p>
              <a:r>
                <a:rPr lang="de-DE" sz="1100" dirty="0">
                  <a:solidFill>
                    <a:srgbClr val="333333"/>
                  </a:solidFill>
                  <a:latin typeface="Courier" charset="0"/>
                </a:rPr>
                <a:t>&gt;&gt;&gt;</a:t>
              </a:r>
              <a:r>
                <a:rPr lang="de-DE" sz="1100" dirty="0">
                  <a:solidFill>
                    <a:prstClr val="black"/>
                  </a:solidFill>
                  <a:latin typeface="Courier" charset="0"/>
                </a:rPr>
                <a:t> </a:t>
              </a:r>
              <a:r>
                <a:rPr lang="de-DE" sz="1100" dirty="0" err="1">
                  <a:solidFill>
                    <a:prstClr val="black"/>
                  </a:solidFill>
                  <a:latin typeface="Courier" charset="0"/>
                </a:rPr>
                <a:t>np</a:t>
              </a:r>
              <a:r>
                <a:rPr lang="de-DE" sz="1100" dirty="0" err="1">
                  <a:solidFill>
                    <a:srgbClr val="333333"/>
                  </a:solidFill>
                  <a:latin typeface="Courier" charset="0"/>
                </a:rPr>
                <a:t>.</a:t>
              </a:r>
              <a:r>
                <a:rPr lang="de-DE" sz="1100" dirty="0" err="1">
                  <a:solidFill>
                    <a:prstClr val="black"/>
                  </a:solidFill>
                  <a:latin typeface="Courier" charset="0"/>
                </a:rPr>
                <a:t>vstack</a:t>
              </a:r>
              <a:r>
                <a:rPr lang="de-DE" sz="1100" dirty="0">
                  <a:solidFill>
                    <a:prstClr val="black"/>
                  </a:solidFill>
                  <a:latin typeface="Courier" charset="0"/>
                </a:rPr>
                <a:t>((</a:t>
              </a:r>
              <a:r>
                <a:rPr lang="de-DE" sz="1100" dirty="0" err="1">
                  <a:solidFill>
                    <a:prstClr val="black"/>
                  </a:solidFill>
                  <a:latin typeface="Courier" charset="0"/>
                </a:rPr>
                <a:t>arr,brr</a:t>
              </a:r>
              <a:r>
                <a:rPr lang="de-DE" sz="1100" dirty="0">
                  <a:solidFill>
                    <a:prstClr val="black"/>
                  </a:solidFill>
                  <a:latin typeface="Courier" charset="0"/>
                </a:rPr>
                <a:t>))</a:t>
              </a:r>
            </a:p>
            <a:p>
              <a:r>
                <a:rPr lang="de-DE" sz="1100" dirty="0" err="1">
                  <a:solidFill>
                    <a:prstClr val="black"/>
                  </a:solidFill>
                  <a:latin typeface="Courier" charset="0"/>
                </a:rPr>
                <a:t>array</a:t>
              </a:r>
              <a:r>
                <a:rPr lang="de-DE" sz="1100" dirty="0">
                  <a:solidFill>
                    <a:prstClr val="black"/>
                  </a:solidFill>
                  <a:latin typeface="Courier" charset="0"/>
                </a:rPr>
                <a:t>([[  </a:t>
              </a:r>
              <a:r>
                <a:rPr lang="de-DE" sz="1100" b="1" dirty="0">
                  <a:solidFill>
                    <a:srgbClr val="6600EE"/>
                  </a:solidFill>
                  <a:latin typeface="Courier-Bold" charset="0"/>
                </a:rPr>
                <a:t>0.</a:t>
              </a:r>
              <a:r>
                <a:rPr lang="de-DE" sz="1100" dirty="0">
                  <a:solidFill>
                    <a:prstClr val="black"/>
                  </a:solidFill>
                  <a:latin typeface="Courier" charset="0"/>
                </a:rPr>
                <a:t>,   </a:t>
              </a:r>
              <a:r>
                <a:rPr lang="de-DE" sz="1100" b="1" dirty="0">
                  <a:solidFill>
                    <a:srgbClr val="6600EE"/>
                  </a:solidFill>
                  <a:latin typeface="Courier-Bold" charset="0"/>
                </a:rPr>
                <a:t>1.</a:t>
              </a:r>
              <a:r>
                <a:rPr lang="de-DE" sz="1100" dirty="0">
                  <a:solidFill>
                    <a:prstClr val="black"/>
                  </a:solidFill>
                  <a:latin typeface="Courier" charset="0"/>
                </a:rPr>
                <a:t>,   </a:t>
              </a:r>
              <a:r>
                <a:rPr lang="de-DE" sz="1100" b="1" dirty="0">
                  <a:solidFill>
                    <a:srgbClr val="6600EE"/>
                  </a:solidFill>
                  <a:latin typeface="Courier-Bold" charset="0"/>
                </a:rPr>
                <a:t>2.</a:t>
              </a:r>
              <a:r>
                <a:rPr lang="de-DE" sz="1100" dirty="0">
                  <a:solidFill>
                    <a:prstClr val="black"/>
                  </a:solidFill>
                  <a:latin typeface="Courier" charset="0"/>
                </a:rPr>
                <a:t>],</a:t>
              </a:r>
            </a:p>
            <a:p>
              <a:r>
                <a:rPr lang="de-DE" sz="1100" dirty="0">
                  <a:solidFill>
                    <a:prstClr val="black"/>
                  </a:solidFill>
                  <a:latin typeface="Courier" charset="0"/>
                </a:rPr>
                <a:t>       [  </a:t>
              </a:r>
              <a:r>
                <a:rPr lang="de-DE" sz="1100" b="1" dirty="0">
                  <a:solidFill>
                    <a:srgbClr val="6600EE"/>
                  </a:solidFill>
                  <a:latin typeface="Courier-Bold" charset="0"/>
                </a:rPr>
                <a:t>3.</a:t>
              </a:r>
              <a:r>
                <a:rPr lang="de-DE" sz="1100" dirty="0">
                  <a:solidFill>
                    <a:prstClr val="black"/>
                  </a:solidFill>
                  <a:latin typeface="Courier" charset="0"/>
                </a:rPr>
                <a:t>,   </a:t>
              </a:r>
              <a:r>
                <a:rPr lang="de-DE" sz="1100" b="1" dirty="0">
                  <a:solidFill>
                    <a:srgbClr val="6600EE"/>
                  </a:solidFill>
                  <a:latin typeface="Courier-Bold" charset="0"/>
                </a:rPr>
                <a:t>4.</a:t>
              </a:r>
              <a:r>
                <a:rPr lang="de-DE" sz="1100" dirty="0">
                  <a:solidFill>
                    <a:prstClr val="black"/>
                  </a:solidFill>
                  <a:latin typeface="Courier" charset="0"/>
                </a:rPr>
                <a:t>,   </a:t>
              </a:r>
              <a:r>
                <a:rPr lang="de-DE" sz="1100" b="1" dirty="0">
                  <a:solidFill>
                    <a:srgbClr val="6600EE"/>
                  </a:solidFill>
                  <a:latin typeface="Courier-Bold" charset="0"/>
                </a:rPr>
                <a:t>5.</a:t>
              </a:r>
              <a:r>
                <a:rPr lang="de-DE" sz="1100" dirty="0">
                  <a:solidFill>
                    <a:prstClr val="black"/>
                  </a:solidFill>
                  <a:latin typeface="Courier" charset="0"/>
                </a:rPr>
                <a:t>],</a:t>
              </a:r>
            </a:p>
            <a:p>
              <a:r>
                <a:rPr lang="de-DE" sz="1100" dirty="0">
                  <a:solidFill>
                    <a:prstClr val="black"/>
                  </a:solidFill>
                  <a:latin typeface="Courier" charset="0"/>
                </a:rPr>
                <a:t>       [  </a:t>
              </a:r>
              <a:r>
                <a:rPr lang="de-DE" sz="1100" b="1" dirty="0">
                  <a:solidFill>
                    <a:srgbClr val="6600EE"/>
                  </a:solidFill>
                  <a:latin typeface="Courier-Bold" charset="0"/>
                </a:rPr>
                <a:t>6.</a:t>
              </a:r>
              <a:r>
                <a:rPr lang="de-DE" sz="1100" dirty="0">
                  <a:solidFill>
                    <a:prstClr val="black"/>
                  </a:solidFill>
                  <a:latin typeface="Courier" charset="0"/>
                </a:rPr>
                <a:t>,   </a:t>
              </a:r>
              <a:r>
                <a:rPr lang="de-DE" sz="1100" b="1" dirty="0">
                  <a:solidFill>
                    <a:srgbClr val="6600EE"/>
                  </a:solidFill>
                  <a:latin typeface="Courier-Bold" charset="0"/>
                </a:rPr>
                <a:t>7.</a:t>
              </a:r>
              <a:r>
                <a:rPr lang="de-DE" sz="1100" dirty="0">
                  <a:solidFill>
                    <a:prstClr val="black"/>
                  </a:solidFill>
                  <a:latin typeface="Courier" charset="0"/>
                </a:rPr>
                <a:t>,   </a:t>
              </a:r>
              <a:r>
                <a:rPr lang="de-DE" sz="1100" b="1" dirty="0">
                  <a:solidFill>
                    <a:srgbClr val="6600EE"/>
                  </a:solidFill>
                  <a:latin typeface="Courier-Bold" charset="0"/>
                </a:rPr>
                <a:t>8.</a:t>
              </a:r>
              <a:r>
                <a:rPr lang="de-DE" sz="1100" dirty="0">
                  <a:solidFill>
                    <a:prstClr val="black"/>
                  </a:solidFill>
                  <a:latin typeface="Courier" charset="0"/>
                </a:rPr>
                <a:t>],</a:t>
              </a:r>
            </a:p>
            <a:p>
              <a:r>
                <a:rPr lang="ro-RO" sz="1100" dirty="0">
                  <a:solidFill>
                    <a:prstClr val="black"/>
                  </a:solidFill>
                  <a:latin typeface="Courier" charset="0"/>
                </a:rPr>
                <a:t>       [  </a:t>
              </a:r>
              <a:r>
                <a:rPr lang="ro-RO" sz="1100" b="1" dirty="0">
                  <a:solidFill>
                    <a:srgbClr val="6600EE"/>
                  </a:solidFill>
                  <a:latin typeface="Courier-Bold" charset="0"/>
                </a:rPr>
                <a:t>9.</a:t>
              </a:r>
              <a:r>
                <a:rPr lang="ro-RO" sz="1100" dirty="0">
                  <a:solidFill>
                    <a:prstClr val="black"/>
                  </a:solidFill>
                  <a:latin typeface="Courier" charset="0"/>
                </a:rPr>
                <a:t>,  </a:t>
              </a:r>
              <a:r>
                <a:rPr lang="ro-RO" sz="1100" b="1" dirty="0">
                  <a:solidFill>
                    <a:srgbClr val="6600EE"/>
                  </a:solidFill>
                  <a:latin typeface="Courier-Bold" charset="0"/>
                </a:rPr>
                <a:t>10.</a:t>
              </a:r>
              <a:r>
                <a:rPr lang="ro-RO" sz="1100" dirty="0">
                  <a:solidFill>
                    <a:prstClr val="black"/>
                  </a:solidFill>
                  <a:latin typeface="Courier" charset="0"/>
                </a:rPr>
                <a:t>,  </a:t>
              </a:r>
              <a:r>
                <a:rPr lang="ro-RO" sz="1100" b="1" dirty="0">
                  <a:solidFill>
                    <a:srgbClr val="6600EE"/>
                  </a:solidFill>
                  <a:latin typeface="Courier-Bold" charset="0"/>
                </a:rPr>
                <a:t>11.</a:t>
              </a:r>
              <a:r>
                <a:rPr lang="ro-RO" sz="1100" dirty="0">
                  <a:solidFill>
                    <a:prstClr val="black"/>
                  </a:solidFill>
                  <a:latin typeface="Courier" charset="0"/>
                </a:rPr>
                <a:t>]])</a:t>
              </a:r>
              <a:endParaRPr lang="en-US" sz="1100" dirty="0"/>
            </a:p>
          </p:txBody>
        </p:sp>
        <p:sp>
          <p:nvSpPr>
            <p:cNvPr id="77" name="TextBox 76"/>
            <p:cNvSpPr txBox="1"/>
            <p:nvPr/>
          </p:nvSpPr>
          <p:spPr>
            <a:xfrm>
              <a:off x="4748439" y="1958332"/>
              <a:ext cx="4177747" cy="1954381"/>
            </a:xfrm>
            <a:prstGeom prst="rect">
              <a:avLst/>
            </a:prstGeom>
            <a:noFill/>
          </p:spPr>
          <p:txBody>
            <a:bodyPr wrap="none" rtlCol="0">
              <a:spAutoFit/>
            </a:bodyPr>
            <a:lstStyle/>
            <a:p>
              <a:r>
                <a:rPr lang="en-US" sz="1100" dirty="0">
                  <a:solidFill>
                    <a:srgbClr val="333333"/>
                  </a:solidFill>
                  <a:latin typeface="Courier" charset="0"/>
                </a:rPr>
                <a:t>&gt;&gt;&gt;</a:t>
              </a:r>
              <a:r>
                <a:rPr lang="en-US" sz="1100" dirty="0">
                  <a:solidFill>
                    <a:prstClr val="black"/>
                  </a:solidFill>
                  <a:latin typeface="Courier" charset="0"/>
                </a:rPr>
                <a:t> a1rr </a:t>
              </a:r>
              <a:r>
                <a:rPr lang="en-US" sz="1100" dirty="0">
                  <a:solidFill>
                    <a:srgbClr val="333333"/>
                  </a:solidFill>
                  <a:latin typeface="Courier" charset="0"/>
                </a:rPr>
                <a:t>=</a:t>
              </a:r>
              <a:r>
                <a:rPr lang="en-US" sz="1100" dirty="0">
                  <a:solidFill>
                    <a:prstClr val="black"/>
                  </a:solidFill>
                  <a:latin typeface="Courier" charset="0"/>
                </a:rPr>
                <a:t> </a:t>
              </a:r>
              <a:r>
                <a:rPr lang="en-US" sz="1100" dirty="0" err="1">
                  <a:solidFill>
                    <a:prstClr val="black"/>
                  </a:solidFill>
                  <a:latin typeface="Courier" charset="0"/>
                </a:rPr>
                <a:t>np</a:t>
              </a:r>
              <a:r>
                <a:rPr lang="en-US" sz="1100" dirty="0" err="1">
                  <a:solidFill>
                    <a:srgbClr val="333333"/>
                  </a:solidFill>
                  <a:latin typeface="Courier" charset="0"/>
                </a:rPr>
                <a:t>.</a:t>
              </a:r>
              <a:r>
                <a:rPr lang="en-US" sz="1100" dirty="0" err="1">
                  <a:solidFill>
                    <a:prstClr val="black"/>
                  </a:solidFill>
                  <a:latin typeface="Courier" charset="0"/>
                </a:rPr>
                <a:t>arange</a:t>
              </a:r>
              <a:r>
                <a:rPr lang="en-US" sz="1100" dirty="0">
                  <a:solidFill>
                    <a:prstClr val="black"/>
                  </a:solidFill>
                  <a:latin typeface="Courier" charset="0"/>
                </a:rPr>
                <a:t>(</a:t>
              </a:r>
              <a:r>
                <a:rPr lang="en-US" sz="1100" b="1" dirty="0">
                  <a:solidFill>
                    <a:srgbClr val="0000DD"/>
                  </a:solidFill>
                  <a:latin typeface="Courier-Bold" charset="0"/>
                </a:rPr>
                <a:t>4</a:t>
              </a:r>
              <a:r>
                <a:rPr lang="en-US" sz="1100" dirty="0">
                  <a:solidFill>
                    <a:prstClr val="black"/>
                  </a:solidFill>
                  <a:latin typeface="Courier" charset="0"/>
                </a:rPr>
                <a:t>, </a:t>
              </a:r>
              <a:r>
                <a:rPr lang="en-US" sz="1100" dirty="0" err="1">
                  <a:solidFill>
                    <a:prstClr val="black"/>
                  </a:solidFill>
                  <a:latin typeface="Courier" charset="0"/>
                </a:rPr>
                <a:t>dtype</a:t>
              </a:r>
              <a:r>
                <a:rPr lang="en-US" sz="1100" dirty="0">
                  <a:solidFill>
                    <a:srgbClr val="333333"/>
                  </a:solidFill>
                  <a:latin typeface="Courier" charset="0"/>
                </a:rPr>
                <a:t>=</a:t>
              </a:r>
              <a:r>
                <a:rPr lang="en-US" sz="1100" dirty="0">
                  <a:solidFill>
                    <a:prstClr val="black"/>
                  </a:solidFill>
                  <a:latin typeface="Courier" charset="0"/>
                </a:rPr>
                <a:t>'float64')</a:t>
              </a:r>
            </a:p>
            <a:p>
              <a:r>
                <a:rPr lang="pl-PL" sz="1100" dirty="0">
                  <a:solidFill>
                    <a:srgbClr val="333333"/>
                  </a:solidFill>
                  <a:latin typeface="Courier" charset="0"/>
                </a:rPr>
                <a:t>&gt;&gt;&gt;</a:t>
              </a:r>
              <a:r>
                <a:rPr lang="pl-PL" sz="1100" dirty="0">
                  <a:solidFill>
                    <a:prstClr val="black"/>
                  </a:solidFill>
                  <a:latin typeface="Courier" charset="0"/>
                </a:rPr>
                <a:t> b1rr </a:t>
              </a:r>
              <a:r>
                <a:rPr lang="pl-PL" sz="1100" dirty="0">
                  <a:solidFill>
                    <a:srgbClr val="333333"/>
                  </a:solidFill>
                  <a:latin typeface="Courier" charset="0"/>
                </a:rPr>
                <a:t>=</a:t>
              </a:r>
              <a:r>
                <a:rPr lang="pl-PL" sz="1100" dirty="0">
                  <a:solidFill>
                    <a:prstClr val="black"/>
                  </a:solidFill>
                  <a:latin typeface="Courier" charset="0"/>
                </a:rPr>
                <a:t> </a:t>
              </a:r>
              <a:r>
                <a:rPr lang="pl-PL" sz="1100" dirty="0" err="1">
                  <a:solidFill>
                    <a:prstClr val="black"/>
                  </a:solidFill>
                  <a:latin typeface="Courier" charset="0"/>
                </a:rPr>
                <a:t>np</a:t>
              </a:r>
              <a:r>
                <a:rPr lang="pl-PL" sz="1100" dirty="0" err="1">
                  <a:solidFill>
                    <a:srgbClr val="333333"/>
                  </a:solidFill>
                  <a:latin typeface="Courier" charset="0"/>
                </a:rPr>
                <a:t>.</a:t>
              </a:r>
              <a:r>
                <a:rPr lang="pl-PL" sz="1100" dirty="0" err="1">
                  <a:solidFill>
                    <a:prstClr val="black"/>
                  </a:solidFill>
                  <a:latin typeface="Courier" charset="0"/>
                </a:rPr>
                <a:t>arange</a:t>
              </a:r>
              <a:r>
                <a:rPr lang="pl-PL" sz="1100" dirty="0">
                  <a:solidFill>
                    <a:prstClr val="black"/>
                  </a:solidFill>
                  <a:latin typeface="Courier" charset="0"/>
                </a:rPr>
                <a:t>(</a:t>
              </a:r>
              <a:r>
                <a:rPr lang="pl-PL" sz="1100" b="1" dirty="0">
                  <a:solidFill>
                    <a:srgbClr val="0000DD"/>
                  </a:solidFill>
                  <a:latin typeface="Courier-Bold" charset="0"/>
                </a:rPr>
                <a:t>4</a:t>
              </a:r>
              <a:r>
                <a:rPr lang="pl-PL" sz="1100" dirty="0">
                  <a:solidFill>
                    <a:prstClr val="black"/>
                  </a:solidFill>
                  <a:latin typeface="Courier" charset="0"/>
                </a:rPr>
                <a:t>, </a:t>
              </a:r>
              <a:r>
                <a:rPr lang="pl-PL" sz="1100" b="1" dirty="0">
                  <a:solidFill>
                    <a:srgbClr val="0000DD"/>
                  </a:solidFill>
                  <a:latin typeface="Courier-Bold" charset="0"/>
                </a:rPr>
                <a:t>8</a:t>
              </a:r>
              <a:r>
                <a:rPr lang="pl-PL" sz="1100" dirty="0">
                  <a:solidFill>
                    <a:prstClr val="black"/>
                  </a:solidFill>
                  <a:latin typeface="Courier" charset="0"/>
                </a:rPr>
                <a:t>, </a:t>
              </a:r>
              <a:r>
                <a:rPr lang="pl-PL" sz="1100" dirty="0" err="1">
                  <a:solidFill>
                    <a:prstClr val="black"/>
                  </a:solidFill>
                  <a:latin typeface="Courier" charset="0"/>
                </a:rPr>
                <a:t>dtype</a:t>
              </a:r>
              <a:r>
                <a:rPr lang="pl-PL" sz="1100" dirty="0">
                  <a:solidFill>
                    <a:srgbClr val="333333"/>
                  </a:solidFill>
                  <a:latin typeface="Courier" charset="0"/>
                </a:rPr>
                <a:t>=</a:t>
              </a:r>
              <a:r>
                <a:rPr lang="pl-PL" sz="1100" dirty="0">
                  <a:solidFill>
                    <a:prstClr val="black"/>
                  </a:solidFill>
                  <a:latin typeface="Courier" charset="0"/>
                </a:rPr>
                <a:t>'float64')</a:t>
              </a:r>
            </a:p>
            <a:p>
              <a:r>
                <a:rPr lang="hr-HR" sz="1100" dirty="0">
                  <a:solidFill>
                    <a:srgbClr val="333333"/>
                  </a:solidFill>
                  <a:latin typeface="Courier" charset="0"/>
                </a:rPr>
                <a:t>&gt;&gt;&gt;</a:t>
              </a:r>
              <a:r>
                <a:rPr lang="hr-HR" sz="1100" dirty="0">
                  <a:solidFill>
                    <a:prstClr val="black"/>
                  </a:solidFill>
                  <a:latin typeface="Courier" charset="0"/>
                </a:rPr>
                <a:t> a1rr</a:t>
              </a:r>
            </a:p>
            <a:p>
              <a:r>
                <a:rPr lang="tr-TR" sz="1100" dirty="0" err="1">
                  <a:solidFill>
                    <a:prstClr val="black"/>
                  </a:solidFill>
                  <a:latin typeface="Courier" charset="0"/>
                </a:rPr>
                <a:t>array</a:t>
              </a:r>
              <a:r>
                <a:rPr lang="tr-TR" sz="1100" dirty="0">
                  <a:solidFill>
                    <a:prstClr val="black"/>
                  </a:solidFill>
                  <a:latin typeface="Courier" charset="0"/>
                </a:rPr>
                <a:t>([ </a:t>
              </a:r>
              <a:r>
                <a:rPr lang="tr-TR" sz="1100" b="1" dirty="0">
                  <a:solidFill>
                    <a:srgbClr val="6600EE"/>
                  </a:solidFill>
                  <a:latin typeface="Courier-Bold" charset="0"/>
                </a:rPr>
                <a:t>0.</a:t>
              </a:r>
              <a:r>
                <a:rPr lang="tr-TR" sz="1100" dirty="0">
                  <a:solidFill>
                    <a:prstClr val="black"/>
                  </a:solidFill>
                  <a:latin typeface="Courier" charset="0"/>
                </a:rPr>
                <a:t>,  </a:t>
              </a:r>
              <a:r>
                <a:rPr lang="tr-TR" sz="1100" b="1" dirty="0">
                  <a:solidFill>
                    <a:srgbClr val="6600EE"/>
                  </a:solidFill>
                  <a:latin typeface="Courier-Bold" charset="0"/>
                </a:rPr>
                <a:t>1.</a:t>
              </a:r>
              <a:r>
                <a:rPr lang="tr-TR" sz="1100" dirty="0">
                  <a:solidFill>
                    <a:prstClr val="black"/>
                  </a:solidFill>
                  <a:latin typeface="Courier" charset="0"/>
                </a:rPr>
                <a:t>,  </a:t>
              </a:r>
              <a:r>
                <a:rPr lang="tr-TR" sz="1100" b="1" dirty="0">
                  <a:solidFill>
                    <a:srgbClr val="6600EE"/>
                  </a:solidFill>
                  <a:latin typeface="Courier-Bold" charset="0"/>
                </a:rPr>
                <a:t>2.</a:t>
              </a:r>
              <a:r>
                <a:rPr lang="tr-TR" sz="1100" dirty="0">
                  <a:solidFill>
                    <a:prstClr val="black"/>
                  </a:solidFill>
                  <a:latin typeface="Courier" charset="0"/>
                </a:rPr>
                <a:t>,  </a:t>
              </a:r>
              <a:r>
                <a:rPr lang="tr-TR" sz="1100" b="1" dirty="0">
                  <a:solidFill>
                    <a:srgbClr val="6600EE"/>
                  </a:solidFill>
                  <a:latin typeface="Courier-Bold" charset="0"/>
                </a:rPr>
                <a:t>3.</a:t>
              </a:r>
              <a:r>
                <a:rPr lang="tr-TR" sz="1100" dirty="0">
                  <a:solidFill>
                    <a:prstClr val="black"/>
                  </a:solidFill>
                  <a:latin typeface="Courier" charset="0"/>
                </a:rPr>
                <a:t>])</a:t>
              </a:r>
            </a:p>
            <a:p>
              <a:r>
                <a:rPr lang="en-US" sz="1100" dirty="0">
                  <a:solidFill>
                    <a:srgbClr val="333333"/>
                  </a:solidFill>
                  <a:latin typeface="Courier" charset="0"/>
                </a:rPr>
                <a:t>&gt;&gt;&gt;</a:t>
              </a:r>
              <a:r>
                <a:rPr lang="en-US" sz="1100" dirty="0">
                  <a:solidFill>
                    <a:prstClr val="black"/>
                  </a:solidFill>
                  <a:latin typeface="Courier" charset="0"/>
                </a:rPr>
                <a:t> b1rr</a:t>
              </a:r>
            </a:p>
            <a:p>
              <a:r>
                <a:rPr lang="tr-TR" sz="1100" dirty="0" err="1">
                  <a:solidFill>
                    <a:prstClr val="black"/>
                  </a:solidFill>
                  <a:latin typeface="Courier" charset="0"/>
                </a:rPr>
                <a:t>array</a:t>
              </a:r>
              <a:r>
                <a:rPr lang="tr-TR" sz="1100" dirty="0">
                  <a:solidFill>
                    <a:prstClr val="black"/>
                  </a:solidFill>
                  <a:latin typeface="Courier" charset="0"/>
                </a:rPr>
                <a:t>([ </a:t>
              </a:r>
              <a:r>
                <a:rPr lang="tr-TR" sz="1100" b="1" dirty="0">
                  <a:solidFill>
                    <a:srgbClr val="6600EE"/>
                  </a:solidFill>
                  <a:latin typeface="Courier-Bold" charset="0"/>
                </a:rPr>
                <a:t>4.</a:t>
              </a:r>
              <a:r>
                <a:rPr lang="tr-TR" sz="1100" dirty="0">
                  <a:solidFill>
                    <a:prstClr val="black"/>
                  </a:solidFill>
                  <a:latin typeface="Courier" charset="0"/>
                </a:rPr>
                <a:t>,  </a:t>
              </a:r>
              <a:r>
                <a:rPr lang="tr-TR" sz="1100" b="1" dirty="0">
                  <a:solidFill>
                    <a:srgbClr val="6600EE"/>
                  </a:solidFill>
                  <a:latin typeface="Courier-Bold" charset="0"/>
                </a:rPr>
                <a:t>5.</a:t>
              </a:r>
              <a:r>
                <a:rPr lang="tr-TR" sz="1100" dirty="0">
                  <a:solidFill>
                    <a:prstClr val="black"/>
                  </a:solidFill>
                  <a:latin typeface="Courier" charset="0"/>
                </a:rPr>
                <a:t>,  </a:t>
              </a:r>
              <a:r>
                <a:rPr lang="tr-TR" sz="1100" b="1" dirty="0">
                  <a:solidFill>
                    <a:srgbClr val="6600EE"/>
                  </a:solidFill>
                  <a:latin typeface="Courier-Bold" charset="0"/>
                </a:rPr>
                <a:t>6.</a:t>
              </a:r>
              <a:r>
                <a:rPr lang="tr-TR" sz="1100" dirty="0">
                  <a:solidFill>
                    <a:prstClr val="black"/>
                  </a:solidFill>
                  <a:latin typeface="Courier" charset="0"/>
                </a:rPr>
                <a:t>,  </a:t>
              </a:r>
              <a:r>
                <a:rPr lang="tr-TR" sz="1100" b="1" dirty="0">
                  <a:solidFill>
                    <a:srgbClr val="6600EE"/>
                  </a:solidFill>
                  <a:latin typeface="Courier-Bold" charset="0"/>
                </a:rPr>
                <a:t>7.</a:t>
              </a:r>
              <a:r>
                <a:rPr lang="tr-TR" sz="1100" dirty="0">
                  <a:solidFill>
                    <a:prstClr val="black"/>
                  </a:solidFill>
                  <a:latin typeface="Courier" charset="0"/>
                </a:rPr>
                <a:t>])</a:t>
              </a:r>
            </a:p>
            <a:p>
              <a:r>
                <a:rPr lang="pl-PL" sz="1100" dirty="0" smtClean="0">
                  <a:solidFill>
                    <a:srgbClr val="333333"/>
                  </a:solidFill>
                  <a:latin typeface="Courier" charset="0"/>
                </a:rPr>
                <a:t>&gt;&gt;&gt;</a:t>
              </a:r>
              <a:r>
                <a:rPr lang="pl-PL" sz="1100" dirty="0" smtClean="0">
                  <a:solidFill>
                    <a:prstClr val="black"/>
                  </a:solidFill>
                  <a:latin typeface="Courier" charset="0"/>
                </a:rPr>
                <a:t> </a:t>
              </a:r>
              <a:r>
                <a:rPr lang="pl-PL" sz="1100" dirty="0" err="1">
                  <a:solidFill>
                    <a:prstClr val="black"/>
                  </a:solidFill>
                  <a:latin typeface="Courier" charset="0"/>
                </a:rPr>
                <a:t>np</a:t>
              </a:r>
              <a:r>
                <a:rPr lang="pl-PL" sz="1100" dirty="0" err="1">
                  <a:solidFill>
                    <a:srgbClr val="333333"/>
                  </a:solidFill>
                  <a:latin typeface="Courier" charset="0"/>
                </a:rPr>
                <a:t>.</a:t>
              </a:r>
              <a:r>
                <a:rPr lang="pl-PL" sz="1100" dirty="0" err="1">
                  <a:solidFill>
                    <a:prstClr val="black"/>
                  </a:solidFill>
                  <a:latin typeface="Courier" charset="0"/>
                </a:rPr>
                <a:t>hstack</a:t>
              </a:r>
              <a:r>
                <a:rPr lang="pl-PL" sz="1100" dirty="0">
                  <a:solidFill>
                    <a:prstClr val="black"/>
                  </a:solidFill>
                  <a:latin typeface="Courier" charset="0"/>
                </a:rPr>
                <a:t>((a1rr, b1rr))</a:t>
              </a:r>
            </a:p>
            <a:p>
              <a:r>
                <a:rPr lang="ro-RO" sz="1100" dirty="0" err="1">
                  <a:solidFill>
                    <a:prstClr val="black"/>
                  </a:solidFill>
                  <a:latin typeface="Courier" charset="0"/>
                </a:rPr>
                <a:t>array</a:t>
              </a:r>
              <a:r>
                <a:rPr lang="ro-RO" sz="1100" dirty="0">
                  <a:solidFill>
                    <a:prstClr val="black"/>
                  </a:solidFill>
                  <a:latin typeface="Courier" charset="0"/>
                </a:rPr>
                <a:t>([ </a:t>
              </a:r>
              <a:r>
                <a:rPr lang="ro-RO" sz="1100" b="1" dirty="0">
                  <a:solidFill>
                    <a:srgbClr val="6600EE"/>
                  </a:solidFill>
                  <a:latin typeface="Courier-Bold" charset="0"/>
                </a:rPr>
                <a:t>0.</a:t>
              </a:r>
              <a:r>
                <a:rPr lang="ro-RO" sz="1100" dirty="0">
                  <a:solidFill>
                    <a:prstClr val="black"/>
                  </a:solidFill>
                  <a:latin typeface="Courier" charset="0"/>
                </a:rPr>
                <a:t>,  </a:t>
              </a:r>
              <a:r>
                <a:rPr lang="ro-RO" sz="1100" b="1" dirty="0">
                  <a:solidFill>
                    <a:srgbClr val="6600EE"/>
                  </a:solidFill>
                  <a:latin typeface="Courier-Bold" charset="0"/>
                </a:rPr>
                <a:t>1.</a:t>
              </a:r>
              <a:r>
                <a:rPr lang="ro-RO" sz="1100" dirty="0">
                  <a:solidFill>
                    <a:prstClr val="black"/>
                  </a:solidFill>
                  <a:latin typeface="Courier" charset="0"/>
                </a:rPr>
                <a:t>,  </a:t>
              </a:r>
              <a:r>
                <a:rPr lang="ro-RO" sz="1100" b="1" dirty="0">
                  <a:solidFill>
                    <a:srgbClr val="6600EE"/>
                  </a:solidFill>
                  <a:latin typeface="Courier-Bold" charset="0"/>
                </a:rPr>
                <a:t>2.</a:t>
              </a:r>
              <a:r>
                <a:rPr lang="ro-RO" sz="1100" dirty="0">
                  <a:solidFill>
                    <a:prstClr val="black"/>
                  </a:solidFill>
                  <a:latin typeface="Courier" charset="0"/>
                </a:rPr>
                <a:t>,  </a:t>
              </a:r>
              <a:r>
                <a:rPr lang="ro-RO" sz="1100" b="1" dirty="0">
                  <a:solidFill>
                    <a:srgbClr val="6600EE"/>
                  </a:solidFill>
                  <a:latin typeface="Courier-Bold" charset="0"/>
                </a:rPr>
                <a:t>3.</a:t>
              </a:r>
              <a:r>
                <a:rPr lang="ro-RO" sz="1100" dirty="0">
                  <a:solidFill>
                    <a:prstClr val="black"/>
                  </a:solidFill>
                  <a:latin typeface="Courier" charset="0"/>
                </a:rPr>
                <a:t>,  </a:t>
              </a:r>
              <a:r>
                <a:rPr lang="ro-RO" sz="1100" b="1" dirty="0">
                  <a:solidFill>
                    <a:srgbClr val="6600EE"/>
                  </a:solidFill>
                  <a:latin typeface="Courier-Bold" charset="0"/>
                </a:rPr>
                <a:t>4.</a:t>
              </a:r>
              <a:r>
                <a:rPr lang="ro-RO" sz="1100" dirty="0">
                  <a:solidFill>
                    <a:prstClr val="black"/>
                  </a:solidFill>
                  <a:latin typeface="Courier" charset="0"/>
                </a:rPr>
                <a:t>,  </a:t>
              </a:r>
              <a:r>
                <a:rPr lang="ro-RO" sz="1100" b="1" dirty="0">
                  <a:solidFill>
                    <a:srgbClr val="6600EE"/>
                  </a:solidFill>
                  <a:latin typeface="Courier-Bold" charset="0"/>
                </a:rPr>
                <a:t>5.</a:t>
              </a:r>
              <a:r>
                <a:rPr lang="ro-RO" sz="1100" dirty="0">
                  <a:solidFill>
                    <a:prstClr val="black"/>
                  </a:solidFill>
                  <a:latin typeface="Courier" charset="0"/>
                </a:rPr>
                <a:t>,  </a:t>
              </a:r>
              <a:r>
                <a:rPr lang="ro-RO" sz="1100" b="1" dirty="0">
                  <a:solidFill>
                    <a:srgbClr val="6600EE"/>
                  </a:solidFill>
                  <a:latin typeface="Courier-Bold" charset="0"/>
                </a:rPr>
                <a:t>6.</a:t>
              </a:r>
              <a:r>
                <a:rPr lang="ro-RO" sz="1100" dirty="0">
                  <a:solidFill>
                    <a:prstClr val="black"/>
                  </a:solidFill>
                  <a:latin typeface="Courier" charset="0"/>
                </a:rPr>
                <a:t>,  </a:t>
              </a:r>
              <a:r>
                <a:rPr lang="ro-RO" sz="1100" b="1" dirty="0">
                  <a:solidFill>
                    <a:srgbClr val="6600EE"/>
                  </a:solidFill>
                  <a:latin typeface="Courier-Bold" charset="0"/>
                </a:rPr>
                <a:t>7</a:t>
              </a:r>
              <a:r>
                <a:rPr lang="ro-RO" sz="1100" b="1" dirty="0" smtClean="0">
                  <a:solidFill>
                    <a:srgbClr val="6600EE"/>
                  </a:solidFill>
                  <a:latin typeface="Courier-Bold" charset="0"/>
                </a:rPr>
                <a:t>.</a:t>
              </a:r>
              <a:r>
                <a:rPr lang="ro-RO" sz="1100" dirty="0" smtClean="0">
                  <a:solidFill>
                    <a:prstClr val="black"/>
                  </a:solidFill>
                  <a:latin typeface="Courier" charset="0"/>
                </a:rPr>
                <a:t>])</a:t>
              </a:r>
            </a:p>
            <a:p>
              <a:r>
                <a:rPr lang="pl-PL" sz="1100" dirty="0">
                  <a:solidFill>
                    <a:srgbClr val="333333"/>
                  </a:solidFill>
                  <a:latin typeface="Courier" charset="0"/>
                </a:rPr>
                <a:t>&gt;&gt;&gt;</a:t>
              </a:r>
              <a:r>
                <a:rPr lang="pl-PL" sz="1100" dirty="0">
                  <a:solidFill>
                    <a:prstClr val="black"/>
                  </a:solidFill>
                  <a:latin typeface="Courier" charset="0"/>
                </a:rPr>
                <a:t> </a:t>
              </a:r>
              <a:r>
                <a:rPr lang="pl-PL" sz="1100" dirty="0" err="1">
                  <a:solidFill>
                    <a:prstClr val="black"/>
                  </a:solidFill>
                  <a:latin typeface="Courier" charset="0"/>
                </a:rPr>
                <a:t>np</a:t>
              </a:r>
              <a:r>
                <a:rPr lang="pl-PL" sz="1100" dirty="0" err="1">
                  <a:solidFill>
                    <a:srgbClr val="333333"/>
                  </a:solidFill>
                  <a:latin typeface="Courier" charset="0"/>
                </a:rPr>
                <a:t>.</a:t>
              </a:r>
              <a:r>
                <a:rPr lang="pl-PL" sz="1100" dirty="0" err="1">
                  <a:solidFill>
                    <a:prstClr val="black"/>
                  </a:solidFill>
                  <a:latin typeface="Courier" charset="0"/>
                </a:rPr>
                <a:t>vstack</a:t>
              </a:r>
              <a:r>
                <a:rPr lang="pl-PL" sz="1100" dirty="0">
                  <a:solidFill>
                    <a:prstClr val="black"/>
                  </a:solidFill>
                  <a:latin typeface="Courier" charset="0"/>
                </a:rPr>
                <a:t>((a1rr, b1rr))</a:t>
              </a:r>
            </a:p>
            <a:p>
              <a:r>
                <a:rPr lang="tr-TR" sz="1100" dirty="0" err="1">
                  <a:solidFill>
                    <a:prstClr val="black"/>
                  </a:solidFill>
                  <a:latin typeface="Courier" charset="0"/>
                </a:rPr>
                <a:t>array</a:t>
              </a:r>
              <a:r>
                <a:rPr lang="tr-TR" sz="1100" dirty="0">
                  <a:solidFill>
                    <a:prstClr val="black"/>
                  </a:solidFill>
                  <a:latin typeface="Courier" charset="0"/>
                </a:rPr>
                <a:t>([[ </a:t>
              </a:r>
              <a:r>
                <a:rPr lang="tr-TR" sz="1100" b="1" dirty="0">
                  <a:solidFill>
                    <a:srgbClr val="6600EE"/>
                  </a:solidFill>
                  <a:latin typeface="Courier-Bold" charset="0"/>
                </a:rPr>
                <a:t>0.</a:t>
              </a:r>
              <a:r>
                <a:rPr lang="tr-TR" sz="1100" dirty="0">
                  <a:solidFill>
                    <a:prstClr val="black"/>
                  </a:solidFill>
                  <a:latin typeface="Courier" charset="0"/>
                </a:rPr>
                <a:t>,  </a:t>
              </a:r>
              <a:r>
                <a:rPr lang="tr-TR" sz="1100" b="1" dirty="0">
                  <a:solidFill>
                    <a:srgbClr val="6600EE"/>
                  </a:solidFill>
                  <a:latin typeface="Courier-Bold" charset="0"/>
                </a:rPr>
                <a:t>1.</a:t>
              </a:r>
              <a:r>
                <a:rPr lang="tr-TR" sz="1100" dirty="0">
                  <a:solidFill>
                    <a:prstClr val="black"/>
                  </a:solidFill>
                  <a:latin typeface="Courier" charset="0"/>
                </a:rPr>
                <a:t>,  </a:t>
              </a:r>
              <a:r>
                <a:rPr lang="tr-TR" sz="1100" b="1" dirty="0">
                  <a:solidFill>
                    <a:srgbClr val="6600EE"/>
                  </a:solidFill>
                  <a:latin typeface="Courier-Bold" charset="0"/>
                </a:rPr>
                <a:t>2.</a:t>
              </a:r>
              <a:r>
                <a:rPr lang="tr-TR" sz="1100" dirty="0">
                  <a:solidFill>
                    <a:prstClr val="black"/>
                  </a:solidFill>
                  <a:latin typeface="Courier" charset="0"/>
                </a:rPr>
                <a:t>,  </a:t>
              </a:r>
              <a:r>
                <a:rPr lang="tr-TR" sz="1100" b="1" dirty="0">
                  <a:solidFill>
                    <a:srgbClr val="6600EE"/>
                  </a:solidFill>
                  <a:latin typeface="Courier-Bold" charset="0"/>
                </a:rPr>
                <a:t>3.</a:t>
              </a:r>
              <a:r>
                <a:rPr lang="tr-TR" sz="1100" dirty="0">
                  <a:solidFill>
                    <a:prstClr val="black"/>
                  </a:solidFill>
                  <a:latin typeface="Courier" charset="0"/>
                </a:rPr>
                <a:t>],</a:t>
              </a:r>
            </a:p>
            <a:p>
              <a:r>
                <a:rPr lang="ro-RO" sz="1100" dirty="0">
                  <a:solidFill>
                    <a:prstClr val="black"/>
                  </a:solidFill>
                  <a:latin typeface="Courier" charset="0"/>
                </a:rPr>
                <a:t>       [ </a:t>
              </a:r>
              <a:r>
                <a:rPr lang="ro-RO" sz="1100" b="1" dirty="0">
                  <a:solidFill>
                    <a:srgbClr val="6600EE"/>
                  </a:solidFill>
                  <a:latin typeface="Courier-Bold" charset="0"/>
                </a:rPr>
                <a:t>4.</a:t>
              </a:r>
              <a:r>
                <a:rPr lang="ro-RO" sz="1100" dirty="0">
                  <a:solidFill>
                    <a:prstClr val="black"/>
                  </a:solidFill>
                  <a:latin typeface="Courier" charset="0"/>
                </a:rPr>
                <a:t>,  </a:t>
              </a:r>
              <a:r>
                <a:rPr lang="ro-RO" sz="1100" b="1" dirty="0">
                  <a:solidFill>
                    <a:srgbClr val="6600EE"/>
                  </a:solidFill>
                  <a:latin typeface="Courier-Bold" charset="0"/>
                </a:rPr>
                <a:t>5.</a:t>
              </a:r>
              <a:r>
                <a:rPr lang="ro-RO" sz="1100" dirty="0">
                  <a:solidFill>
                    <a:prstClr val="black"/>
                  </a:solidFill>
                  <a:latin typeface="Courier" charset="0"/>
                </a:rPr>
                <a:t>,  </a:t>
              </a:r>
              <a:r>
                <a:rPr lang="ro-RO" sz="1100" b="1" dirty="0">
                  <a:solidFill>
                    <a:srgbClr val="6600EE"/>
                  </a:solidFill>
                  <a:latin typeface="Courier-Bold" charset="0"/>
                </a:rPr>
                <a:t>6.</a:t>
              </a:r>
              <a:r>
                <a:rPr lang="ro-RO" sz="1100" dirty="0">
                  <a:solidFill>
                    <a:prstClr val="black"/>
                  </a:solidFill>
                  <a:latin typeface="Courier" charset="0"/>
                </a:rPr>
                <a:t>,  </a:t>
              </a:r>
              <a:r>
                <a:rPr lang="ro-RO" sz="1100" b="1" dirty="0">
                  <a:solidFill>
                    <a:srgbClr val="6600EE"/>
                  </a:solidFill>
                  <a:latin typeface="Courier-Bold" charset="0"/>
                </a:rPr>
                <a:t>7</a:t>
              </a:r>
              <a:r>
                <a:rPr lang="ro-RO" sz="1100" b="1" dirty="0" smtClean="0">
                  <a:solidFill>
                    <a:srgbClr val="6600EE"/>
                  </a:solidFill>
                  <a:latin typeface="Courier-Bold" charset="0"/>
                </a:rPr>
                <a:t>.</a:t>
              </a:r>
              <a:r>
                <a:rPr lang="ro-RO" sz="1100" dirty="0" smtClean="0">
                  <a:solidFill>
                    <a:prstClr val="black"/>
                  </a:solidFill>
                  <a:latin typeface="Courier" charset="0"/>
                </a:rPr>
                <a:t>]])</a:t>
              </a:r>
              <a:endParaRPr lang="ro-RO" sz="1100" dirty="0">
                <a:solidFill>
                  <a:prstClr val="black"/>
                </a:solidFill>
                <a:latin typeface="Courier" charset="0"/>
              </a:endParaRPr>
            </a:p>
          </p:txBody>
        </p:sp>
        <p:sp>
          <p:nvSpPr>
            <p:cNvPr id="78" name="TextBox 77"/>
            <p:cNvSpPr txBox="1"/>
            <p:nvPr/>
          </p:nvSpPr>
          <p:spPr>
            <a:xfrm>
              <a:off x="2966179" y="2372915"/>
              <a:ext cx="919291" cy="523220"/>
            </a:xfrm>
            <a:prstGeom prst="rect">
              <a:avLst/>
            </a:prstGeom>
            <a:noFill/>
          </p:spPr>
          <p:txBody>
            <a:bodyPr wrap="none" rtlCol="0">
              <a:spAutoFit/>
            </a:bodyPr>
            <a:lstStyle/>
            <a:p>
              <a:r>
                <a:rPr lang="en-US" sz="1400">
                  <a:solidFill>
                    <a:srgbClr val="C00000"/>
                  </a:solidFill>
                </a:rPr>
                <a:t>h</a:t>
              </a:r>
              <a:r>
                <a:rPr lang="en-US" sz="1400" smtClean="0">
                  <a:solidFill>
                    <a:srgbClr val="C00000"/>
                  </a:solidFill>
                </a:rPr>
                <a:t>orizontal</a:t>
              </a:r>
              <a:endParaRPr lang="en-US" sz="1400" dirty="0" smtClean="0">
                <a:solidFill>
                  <a:srgbClr val="C00000"/>
                </a:solidFill>
              </a:endParaRPr>
            </a:p>
            <a:p>
              <a:r>
                <a:rPr lang="en-US" sz="1400" dirty="0" smtClean="0">
                  <a:solidFill>
                    <a:srgbClr val="C00000"/>
                  </a:solidFill>
                </a:rPr>
                <a:t>stack</a:t>
              </a:r>
              <a:endParaRPr lang="en-US" sz="1400" dirty="0">
                <a:solidFill>
                  <a:srgbClr val="C00000"/>
                </a:solidFill>
              </a:endParaRPr>
            </a:p>
          </p:txBody>
        </p:sp>
        <p:cxnSp>
          <p:nvCxnSpPr>
            <p:cNvPr id="79" name="Elbow Connector 78"/>
            <p:cNvCxnSpPr>
              <a:endCxn id="78" idx="1"/>
            </p:cNvCxnSpPr>
            <p:nvPr/>
          </p:nvCxnSpPr>
          <p:spPr>
            <a:xfrm flipV="1">
              <a:off x="2398440" y="2634525"/>
              <a:ext cx="567739" cy="447012"/>
            </a:xfrm>
            <a:prstGeom prst="bentConnector3">
              <a:avLst>
                <a:gd name="adj1" fmla="val 59474"/>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874973" y="3688618"/>
              <a:ext cx="1132874" cy="307777"/>
            </a:xfrm>
            <a:prstGeom prst="rect">
              <a:avLst/>
            </a:prstGeom>
            <a:noFill/>
          </p:spPr>
          <p:txBody>
            <a:bodyPr wrap="none" rtlCol="0">
              <a:spAutoFit/>
            </a:bodyPr>
            <a:lstStyle/>
            <a:p>
              <a:r>
                <a:rPr lang="en-US" sz="1400" smtClean="0">
                  <a:solidFill>
                    <a:srgbClr val="C00000"/>
                  </a:solidFill>
                </a:rPr>
                <a:t>vertical stack</a:t>
              </a:r>
              <a:endParaRPr lang="en-US" sz="1400" dirty="0">
                <a:solidFill>
                  <a:srgbClr val="C00000"/>
                </a:solidFill>
              </a:endParaRPr>
            </a:p>
          </p:txBody>
        </p:sp>
        <p:cxnSp>
          <p:nvCxnSpPr>
            <p:cNvPr id="81" name="Elbow Connector 80"/>
            <p:cNvCxnSpPr>
              <a:endCxn id="80" idx="1"/>
            </p:cNvCxnSpPr>
            <p:nvPr/>
          </p:nvCxnSpPr>
          <p:spPr>
            <a:xfrm>
              <a:off x="2388197" y="3608964"/>
              <a:ext cx="486776" cy="233543"/>
            </a:xfrm>
            <a:prstGeom prst="bentConnector3">
              <a:avLst>
                <a:gd name="adj1" fmla="val 50000"/>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81"/>
            <p:cNvCxnSpPr>
              <a:endCxn id="80" idx="3"/>
            </p:cNvCxnSpPr>
            <p:nvPr/>
          </p:nvCxnSpPr>
          <p:spPr>
            <a:xfrm rot="10800000" flipV="1">
              <a:off x="4007847" y="3442353"/>
              <a:ext cx="784288" cy="400153"/>
            </a:xfrm>
            <a:prstGeom prst="bentConnector3">
              <a:avLst>
                <a:gd name="adj1" fmla="val 50000"/>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86" name="Content Placeholder 2"/>
          <p:cNvSpPr txBox="1">
            <a:spLocks/>
          </p:cNvSpPr>
          <p:nvPr/>
        </p:nvSpPr>
        <p:spPr>
          <a:xfrm>
            <a:off x="628650" y="5967267"/>
            <a:ext cx="7445504" cy="67669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dirty="0" smtClean="0"/>
              <a:t>concatenate()</a:t>
            </a:r>
          </a:p>
        </p:txBody>
      </p:sp>
      <p:sp>
        <p:nvSpPr>
          <p:cNvPr id="87" name="TextBox 86"/>
          <p:cNvSpPr txBox="1"/>
          <p:nvPr/>
        </p:nvSpPr>
        <p:spPr>
          <a:xfrm>
            <a:off x="3383467" y="5558039"/>
            <a:ext cx="4177747" cy="1277273"/>
          </a:xfrm>
          <a:prstGeom prst="rect">
            <a:avLst/>
          </a:prstGeom>
          <a:noFill/>
        </p:spPr>
        <p:txBody>
          <a:bodyPr wrap="none" rtlCol="0">
            <a:spAutoFit/>
          </a:bodyPr>
          <a:lstStyle/>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np</a:t>
            </a:r>
            <a:r>
              <a:rPr lang="en-US" sz="1100" dirty="0" err="1">
                <a:solidFill>
                  <a:srgbClr val="333333"/>
                </a:solidFill>
                <a:latin typeface="Courier" charset="0"/>
              </a:rPr>
              <a:t>.</a:t>
            </a:r>
            <a:r>
              <a:rPr lang="en-US" sz="1100" dirty="0" err="1">
                <a:solidFill>
                  <a:prstClr val="black"/>
                </a:solidFill>
                <a:latin typeface="Courier" charset="0"/>
              </a:rPr>
              <a:t>concatenate</a:t>
            </a:r>
            <a:r>
              <a:rPr lang="en-US" sz="1100" dirty="0">
                <a:solidFill>
                  <a:prstClr val="black"/>
                </a:solidFill>
                <a:latin typeface="Courier" charset="0"/>
              </a:rPr>
              <a:t>((</a:t>
            </a:r>
            <a:r>
              <a:rPr lang="en-US" sz="1100" dirty="0" err="1">
                <a:solidFill>
                  <a:prstClr val="black"/>
                </a:solidFill>
                <a:latin typeface="Courier" charset="0"/>
              </a:rPr>
              <a:t>arr,brr</a:t>
            </a:r>
            <a:r>
              <a:rPr lang="en-US" sz="1100" dirty="0">
                <a:solidFill>
                  <a:prstClr val="black"/>
                </a:solidFill>
                <a:latin typeface="Courier" charset="0"/>
              </a:rPr>
              <a:t>))</a:t>
            </a:r>
          </a:p>
          <a:p>
            <a:r>
              <a:rPr lang="de-DE" sz="1100" dirty="0" err="1">
                <a:solidFill>
                  <a:prstClr val="black"/>
                </a:solidFill>
                <a:latin typeface="Courier" charset="0"/>
              </a:rPr>
              <a:t>array</a:t>
            </a:r>
            <a:r>
              <a:rPr lang="de-DE" sz="1100" dirty="0">
                <a:solidFill>
                  <a:prstClr val="black"/>
                </a:solidFill>
                <a:latin typeface="Courier" charset="0"/>
              </a:rPr>
              <a:t>([[  </a:t>
            </a:r>
            <a:r>
              <a:rPr lang="de-DE" sz="1100" b="1" dirty="0">
                <a:solidFill>
                  <a:srgbClr val="6600EE"/>
                </a:solidFill>
                <a:latin typeface="Courier-Bold" charset="0"/>
              </a:rPr>
              <a:t>0.</a:t>
            </a:r>
            <a:r>
              <a:rPr lang="de-DE" sz="1100" dirty="0">
                <a:solidFill>
                  <a:prstClr val="black"/>
                </a:solidFill>
                <a:latin typeface="Courier" charset="0"/>
              </a:rPr>
              <a:t>,   </a:t>
            </a:r>
            <a:r>
              <a:rPr lang="de-DE" sz="1100" b="1" dirty="0">
                <a:solidFill>
                  <a:srgbClr val="6600EE"/>
                </a:solidFill>
                <a:latin typeface="Courier-Bold" charset="0"/>
              </a:rPr>
              <a:t>1.</a:t>
            </a:r>
            <a:r>
              <a:rPr lang="de-DE" sz="1100" dirty="0">
                <a:solidFill>
                  <a:prstClr val="black"/>
                </a:solidFill>
                <a:latin typeface="Courier" charset="0"/>
              </a:rPr>
              <a:t>,   </a:t>
            </a:r>
            <a:r>
              <a:rPr lang="de-DE" sz="1100" b="1" dirty="0">
                <a:solidFill>
                  <a:srgbClr val="6600EE"/>
                </a:solidFill>
                <a:latin typeface="Courier-Bold" charset="0"/>
              </a:rPr>
              <a:t>2.</a:t>
            </a:r>
            <a:r>
              <a:rPr lang="de-DE" sz="1100" dirty="0">
                <a:solidFill>
                  <a:prstClr val="black"/>
                </a:solidFill>
                <a:latin typeface="Courier" charset="0"/>
              </a:rPr>
              <a:t>],</a:t>
            </a:r>
          </a:p>
          <a:p>
            <a:r>
              <a:rPr lang="de-DE" sz="1100" dirty="0">
                <a:solidFill>
                  <a:prstClr val="black"/>
                </a:solidFill>
                <a:latin typeface="Courier" charset="0"/>
              </a:rPr>
              <a:t>       [  </a:t>
            </a:r>
            <a:r>
              <a:rPr lang="de-DE" sz="1100" b="1" dirty="0">
                <a:solidFill>
                  <a:srgbClr val="6600EE"/>
                </a:solidFill>
                <a:latin typeface="Courier-Bold" charset="0"/>
              </a:rPr>
              <a:t>3.</a:t>
            </a:r>
            <a:r>
              <a:rPr lang="de-DE" sz="1100" dirty="0">
                <a:solidFill>
                  <a:prstClr val="black"/>
                </a:solidFill>
                <a:latin typeface="Courier" charset="0"/>
              </a:rPr>
              <a:t>,   </a:t>
            </a:r>
            <a:r>
              <a:rPr lang="de-DE" sz="1100" b="1" dirty="0">
                <a:solidFill>
                  <a:srgbClr val="6600EE"/>
                </a:solidFill>
                <a:latin typeface="Courier-Bold" charset="0"/>
              </a:rPr>
              <a:t>4.</a:t>
            </a:r>
            <a:r>
              <a:rPr lang="de-DE" sz="1100" dirty="0">
                <a:solidFill>
                  <a:prstClr val="black"/>
                </a:solidFill>
                <a:latin typeface="Courier" charset="0"/>
              </a:rPr>
              <a:t>,   </a:t>
            </a:r>
            <a:r>
              <a:rPr lang="de-DE" sz="1100" b="1" dirty="0">
                <a:solidFill>
                  <a:srgbClr val="6600EE"/>
                </a:solidFill>
                <a:latin typeface="Courier-Bold" charset="0"/>
              </a:rPr>
              <a:t>5.</a:t>
            </a:r>
            <a:r>
              <a:rPr lang="de-DE" sz="1100" dirty="0">
                <a:solidFill>
                  <a:prstClr val="black"/>
                </a:solidFill>
                <a:latin typeface="Courier" charset="0"/>
              </a:rPr>
              <a:t>],</a:t>
            </a:r>
          </a:p>
          <a:p>
            <a:r>
              <a:rPr lang="de-DE" sz="1100" dirty="0">
                <a:solidFill>
                  <a:prstClr val="black"/>
                </a:solidFill>
                <a:latin typeface="Courier" charset="0"/>
              </a:rPr>
              <a:t>       [  </a:t>
            </a:r>
            <a:r>
              <a:rPr lang="de-DE" sz="1100" b="1" dirty="0">
                <a:solidFill>
                  <a:srgbClr val="6600EE"/>
                </a:solidFill>
                <a:latin typeface="Courier-Bold" charset="0"/>
              </a:rPr>
              <a:t>6.</a:t>
            </a:r>
            <a:r>
              <a:rPr lang="de-DE" sz="1100" dirty="0">
                <a:solidFill>
                  <a:prstClr val="black"/>
                </a:solidFill>
                <a:latin typeface="Courier" charset="0"/>
              </a:rPr>
              <a:t>,   </a:t>
            </a:r>
            <a:r>
              <a:rPr lang="de-DE" sz="1100" b="1" dirty="0">
                <a:solidFill>
                  <a:srgbClr val="6600EE"/>
                </a:solidFill>
                <a:latin typeface="Courier-Bold" charset="0"/>
              </a:rPr>
              <a:t>7.</a:t>
            </a:r>
            <a:r>
              <a:rPr lang="de-DE" sz="1100" dirty="0">
                <a:solidFill>
                  <a:prstClr val="black"/>
                </a:solidFill>
                <a:latin typeface="Courier" charset="0"/>
              </a:rPr>
              <a:t>,   </a:t>
            </a:r>
            <a:r>
              <a:rPr lang="de-DE" sz="1100" b="1" dirty="0">
                <a:solidFill>
                  <a:srgbClr val="6600EE"/>
                </a:solidFill>
                <a:latin typeface="Courier-Bold" charset="0"/>
              </a:rPr>
              <a:t>8.</a:t>
            </a:r>
            <a:r>
              <a:rPr lang="de-DE" sz="1100" dirty="0">
                <a:solidFill>
                  <a:prstClr val="black"/>
                </a:solidFill>
                <a:latin typeface="Courier" charset="0"/>
              </a:rPr>
              <a:t>],</a:t>
            </a:r>
          </a:p>
          <a:p>
            <a:r>
              <a:rPr lang="ro-RO" sz="1100" dirty="0">
                <a:solidFill>
                  <a:prstClr val="black"/>
                </a:solidFill>
                <a:latin typeface="Courier" charset="0"/>
              </a:rPr>
              <a:t>       [  </a:t>
            </a:r>
            <a:r>
              <a:rPr lang="ro-RO" sz="1100" b="1" dirty="0">
                <a:solidFill>
                  <a:srgbClr val="6600EE"/>
                </a:solidFill>
                <a:latin typeface="Courier-Bold" charset="0"/>
              </a:rPr>
              <a:t>9.</a:t>
            </a:r>
            <a:r>
              <a:rPr lang="ro-RO" sz="1100" dirty="0">
                <a:solidFill>
                  <a:prstClr val="black"/>
                </a:solidFill>
                <a:latin typeface="Courier" charset="0"/>
              </a:rPr>
              <a:t>,  </a:t>
            </a:r>
            <a:r>
              <a:rPr lang="ro-RO" sz="1100" b="1" dirty="0">
                <a:solidFill>
                  <a:srgbClr val="6600EE"/>
                </a:solidFill>
                <a:latin typeface="Courier-Bold" charset="0"/>
              </a:rPr>
              <a:t>10.</a:t>
            </a:r>
            <a:r>
              <a:rPr lang="ro-RO" sz="1100" dirty="0">
                <a:solidFill>
                  <a:prstClr val="black"/>
                </a:solidFill>
                <a:latin typeface="Courier" charset="0"/>
              </a:rPr>
              <a:t>,  </a:t>
            </a:r>
            <a:r>
              <a:rPr lang="ro-RO" sz="1100" b="1" dirty="0">
                <a:solidFill>
                  <a:srgbClr val="6600EE"/>
                </a:solidFill>
                <a:latin typeface="Courier-Bold" charset="0"/>
              </a:rPr>
              <a:t>11.</a:t>
            </a:r>
            <a:r>
              <a:rPr lang="ro-RO" sz="1100" dirty="0">
                <a:solidFill>
                  <a:prstClr val="black"/>
                </a:solidFill>
                <a:latin typeface="Courier" charset="0"/>
              </a:rPr>
              <a:t>]])</a:t>
            </a:r>
          </a:p>
          <a:p>
            <a:r>
              <a:rPr lang="ro-RO" sz="1100" dirty="0">
                <a:solidFill>
                  <a:srgbClr val="333333"/>
                </a:solidFill>
                <a:latin typeface="Courier" charset="0"/>
              </a:rPr>
              <a:t>&gt;&gt;&gt;</a:t>
            </a:r>
            <a:r>
              <a:rPr lang="ro-RO" sz="1100" dirty="0">
                <a:solidFill>
                  <a:prstClr val="black"/>
                </a:solidFill>
                <a:latin typeface="Courier" charset="0"/>
              </a:rPr>
              <a:t> </a:t>
            </a:r>
            <a:r>
              <a:rPr lang="ro-RO" sz="1100" dirty="0" err="1">
                <a:solidFill>
                  <a:prstClr val="black"/>
                </a:solidFill>
                <a:latin typeface="Courier" charset="0"/>
              </a:rPr>
              <a:t>np</a:t>
            </a:r>
            <a:r>
              <a:rPr lang="ro-RO" sz="1100" dirty="0" err="1">
                <a:solidFill>
                  <a:srgbClr val="333333"/>
                </a:solidFill>
                <a:latin typeface="Courier" charset="0"/>
              </a:rPr>
              <a:t>.</a:t>
            </a:r>
            <a:r>
              <a:rPr lang="ro-RO" sz="1100" dirty="0" err="1">
                <a:solidFill>
                  <a:prstClr val="black"/>
                </a:solidFill>
                <a:latin typeface="Courier" charset="0"/>
              </a:rPr>
              <a:t>concatenate</a:t>
            </a:r>
            <a:r>
              <a:rPr lang="ro-RO" sz="1100" dirty="0">
                <a:solidFill>
                  <a:prstClr val="black"/>
                </a:solidFill>
                <a:latin typeface="Courier" charset="0"/>
              </a:rPr>
              <a:t>((a1rr, b1rr))</a:t>
            </a:r>
          </a:p>
          <a:p>
            <a:r>
              <a:rPr lang="ro-RO" sz="1100" dirty="0" err="1">
                <a:solidFill>
                  <a:prstClr val="black"/>
                </a:solidFill>
                <a:latin typeface="Courier" charset="0"/>
              </a:rPr>
              <a:t>array</a:t>
            </a:r>
            <a:r>
              <a:rPr lang="ro-RO" sz="1100" dirty="0">
                <a:solidFill>
                  <a:prstClr val="black"/>
                </a:solidFill>
                <a:latin typeface="Courier" charset="0"/>
              </a:rPr>
              <a:t>([ </a:t>
            </a:r>
            <a:r>
              <a:rPr lang="ro-RO" sz="1100" b="1" dirty="0">
                <a:solidFill>
                  <a:srgbClr val="6600EE"/>
                </a:solidFill>
                <a:latin typeface="Courier-Bold" charset="0"/>
              </a:rPr>
              <a:t>0.</a:t>
            </a:r>
            <a:r>
              <a:rPr lang="ro-RO" sz="1100" dirty="0">
                <a:solidFill>
                  <a:prstClr val="black"/>
                </a:solidFill>
                <a:latin typeface="Courier" charset="0"/>
              </a:rPr>
              <a:t>,  </a:t>
            </a:r>
            <a:r>
              <a:rPr lang="ro-RO" sz="1100" b="1" dirty="0">
                <a:solidFill>
                  <a:srgbClr val="6600EE"/>
                </a:solidFill>
                <a:latin typeface="Courier-Bold" charset="0"/>
              </a:rPr>
              <a:t>1.</a:t>
            </a:r>
            <a:r>
              <a:rPr lang="ro-RO" sz="1100" dirty="0">
                <a:solidFill>
                  <a:prstClr val="black"/>
                </a:solidFill>
                <a:latin typeface="Courier" charset="0"/>
              </a:rPr>
              <a:t>,  </a:t>
            </a:r>
            <a:r>
              <a:rPr lang="ro-RO" sz="1100" b="1" dirty="0">
                <a:solidFill>
                  <a:srgbClr val="6600EE"/>
                </a:solidFill>
                <a:latin typeface="Courier-Bold" charset="0"/>
              </a:rPr>
              <a:t>2.</a:t>
            </a:r>
            <a:r>
              <a:rPr lang="ro-RO" sz="1100" dirty="0">
                <a:solidFill>
                  <a:prstClr val="black"/>
                </a:solidFill>
                <a:latin typeface="Courier" charset="0"/>
              </a:rPr>
              <a:t>,  </a:t>
            </a:r>
            <a:r>
              <a:rPr lang="ro-RO" sz="1100" b="1" dirty="0">
                <a:solidFill>
                  <a:srgbClr val="6600EE"/>
                </a:solidFill>
                <a:latin typeface="Courier-Bold" charset="0"/>
              </a:rPr>
              <a:t>3.</a:t>
            </a:r>
            <a:r>
              <a:rPr lang="ro-RO" sz="1100" dirty="0">
                <a:solidFill>
                  <a:prstClr val="black"/>
                </a:solidFill>
                <a:latin typeface="Courier" charset="0"/>
              </a:rPr>
              <a:t>,  </a:t>
            </a:r>
            <a:r>
              <a:rPr lang="ro-RO" sz="1100" b="1" dirty="0">
                <a:solidFill>
                  <a:srgbClr val="6600EE"/>
                </a:solidFill>
                <a:latin typeface="Courier-Bold" charset="0"/>
              </a:rPr>
              <a:t>4.</a:t>
            </a:r>
            <a:r>
              <a:rPr lang="ro-RO" sz="1100" dirty="0">
                <a:solidFill>
                  <a:prstClr val="black"/>
                </a:solidFill>
                <a:latin typeface="Courier" charset="0"/>
              </a:rPr>
              <a:t>,  </a:t>
            </a:r>
            <a:r>
              <a:rPr lang="ro-RO" sz="1100" b="1" dirty="0">
                <a:solidFill>
                  <a:srgbClr val="6600EE"/>
                </a:solidFill>
                <a:latin typeface="Courier-Bold" charset="0"/>
              </a:rPr>
              <a:t>5.</a:t>
            </a:r>
            <a:r>
              <a:rPr lang="ro-RO" sz="1100" dirty="0">
                <a:solidFill>
                  <a:prstClr val="black"/>
                </a:solidFill>
                <a:latin typeface="Courier" charset="0"/>
              </a:rPr>
              <a:t>,  </a:t>
            </a:r>
            <a:r>
              <a:rPr lang="ro-RO" sz="1100" b="1" dirty="0">
                <a:solidFill>
                  <a:srgbClr val="6600EE"/>
                </a:solidFill>
                <a:latin typeface="Courier-Bold" charset="0"/>
              </a:rPr>
              <a:t>6.</a:t>
            </a:r>
            <a:r>
              <a:rPr lang="ro-RO" sz="1100" dirty="0">
                <a:solidFill>
                  <a:prstClr val="black"/>
                </a:solidFill>
                <a:latin typeface="Courier" charset="0"/>
              </a:rPr>
              <a:t>,  </a:t>
            </a:r>
            <a:r>
              <a:rPr lang="ro-RO" sz="1100" b="1" dirty="0">
                <a:solidFill>
                  <a:srgbClr val="6600EE"/>
                </a:solidFill>
                <a:latin typeface="Courier-Bold" charset="0"/>
              </a:rPr>
              <a:t>7.</a:t>
            </a:r>
            <a:r>
              <a:rPr lang="ro-RO" sz="1100" dirty="0">
                <a:solidFill>
                  <a:prstClr val="black"/>
                </a:solidFill>
                <a:latin typeface="Courier" charset="0"/>
              </a:rPr>
              <a:t>])</a:t>
            </a:r>
            <a:endParaRPr lang="en-US" sz="1100" dirty="0"/>
          </a:p>
        </p:txBody>
      </p:sp>
      <p:cxnSp>
        <p:nvCxnSpPr>
          <p:cNvPr id="304" name="Elbow Connector 303"/>
          <p:cNvCxnSpPr>
            <a:endCxn id="78" idx="3"/>
          </p:cNvCxnSpPr>
          <p:nvPr/>
        </p:nvCxnSpPr>
        <p:spPr>
          <a:xfrm rot="10800000">
            <a:off x="3851516" y="4072103"/>
            <a:ext cx="873228" cy="471067"/>
          </a:xfrm>
          <a:prstGeom prst="bentConnector3">
            <a:avLst>
              <a:gd name="adj1" fmla="val 50000"/>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581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Slicing</a:t>
            </a:r>
            <a:endParaRPr lang="en-US" dirty="0"/>
          </a:p>
        </p:txBody>
      </p:sp>
      <p:sp>
        <p:nvSpPr>
          <p:cNvPr id="3" name="Content Placeholder 2"/>
          <p:cNvSpPr>
            <a:spLocks noGrp="1"/>
          </p:cNvSpPr>
          <p:nvPr>
            <p:ph idx="1"/>
          </p:nvPr>
        </p:nvSpPr>
        <p:spPr>
          <a:xfrm>
            <a:off x="628650" y="1258646"/>
            <a:ext cx="7886700" cy="1524699"/>
          </a:xfrm>
        </p:spPr>
        <p:txBody>
          <a:bodyPr/>
          <a:lstStyle/>
          <a:p>
            <a:r>
              <a:rPr lang="en-US" dirty="0" smtClean="0"/>
              <a:t>Make use of Python slice</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36</a:t>
            </a:fld>
            <a:endParaRPr lang="en-US" dirty="0"/>
          </a:p>
        </p:txBody>
      </p:sp>
      <p:sp>
        <p:nvSpPr>
          <p:cNvPr id="5" name="TextBox 4"/>
          <p:cNvSpPr txBox="1"/>
          <p:nvPr/>
        </p:nvSpPr>
        <p:spPr>
          <a:xfrm>
            <a:off x="2822963" y="1559860"/>
            <a:ext cx="3498073" cy="1277273"/>
          </a:xfrm>
          <a:prstGeom prst="rect">
            <a:avLst/>
          </a:prstGeom>
          <a:noFill/>
        </p:spPr>
        <p:txBody>
          <a:bodyPr wrap="none" rtlCol="0">
            <a:spAutoFit/>
          </a:bodyPr>
          <a:lstStyle/>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arr</a:t>
            </a:r>
            <a:r>
              <a:rPr lang="en-US" sz="1100" dirty="0">
                <a:solidFill>
                  <a:prstClr val="black"/>
                </a:solidFill>
                <a:latin typeface="Courier" charset="0"/>
              </a:rPr>
              <a:t> </a:t>
            </a:r>
            <a:r>
              <a:rPr lang="en-US" sz="1100" dirty="0">
                <a:solidFill>
                  <a:srgbClr val="333333"/>
                </a:solidFill>
                <a:latin typeface="Courier" charset="0"/>
              </a:rPr>
              <a:t>=</a:t>
            </a:r>
            <a:r>
              <a:rPr lang="en-US" sz="1100" dirty="0">
                <a:solidFill>
                  <a:prstClr val="black"/>
                </a:solidFill>
                <a:latin typeface="Courier" charset="0"/>
              </a:rPr>
              <a:t> </a:t>
            </a:r>
            <a:r>
              <a:rPr lang="en-US" sz="1100" dirty="0" err="1">
                <a:solidFill>
                  <a:prstClr val="black"/>
                </a:solidFill>
                <a:latin typeface="Courier" charset="0"/>
              </a:rPr>
              <a:t>np</a:t>
            </a:r>
            <a:r>
              <a:rPr lang="en-US" sz="1100" dirty="0" err="1">
                <a:solidFill>
                  <a:srgbClr val="333333"/>
                </a:solidFill>
                <a:latin typeface="Courier" charset="0"/>
              </a:rPr>
              <a:t>.</a:t>
            </a:r>
            <a:r>
              <a:rPr lang="en-US" sz="1100" dirty="0" err="1">
                <a:solidFill>
                  <a:prstClr val="black"/>
                </a:solidFill>
                <a:latin typeface="Courier" charset="0"/>
              </a:rPr>
              <a:t>arange</a:t>
            </a:r>
            <a:r>
              <a:rPr lang="en-US" sz="1100" dirty="0">
                <a:solidFill>
                  <a:prstClr val="black"/>
                </a:solidFill>
                <a:latin typeface="Courier" charset="0"/>
              </a:rPr>
              <a:t>(</a:t>
            </a:r>
            <a:r>
              <a:rPr lang="en-US" sz="1100" b="1" dirty="0">
                <a:solidFill>
                  <a:srgbClr val="0000DD"/>
                </a:solidFill>
                <a:latin typeface="Courier-Bold" charset="0"/>
              </a:rPr>
              <a:t>6</a:t>
            </a:r>
            <a:r>
              <a:rPr lang="en-US" sz="1100" dirty="0">
                <a:solidFill>
                  <a:prstClr val="black"/>
                </a:solidFill>
                <a:latin typeface="Courier" charset="0"/>
              </a:rPr>
              <a:t>, </a:t>
            </a:r>
            <a:r>
              <a:rPr lang="en-US" sz="1100" dirty="0" err="1">
                <a:solidFill>
                  <a:prstClr val="black"/>
                </a:solidFill>
                <a:latin typeface="Courier" charset="0"/>
              </a:rPr>
              <a:t>dtype</a:t>
            </a:r>
            <a:r>
              <a:rPr lang="en-US" sz="1100" dirty="0">
                <a:solidFill>
                  <a:srgbClr val="333333"/>
                </a:solidFill>
                <a:latin typeface="Courier" charset="0"/>
              </a:rPr>
              <a:t>=</a:t>
            </a:r>
            <a:r>
              <a:rPr lang="en-US" sz="1100" dirty="0">
                <a:solidFill>
                  <a:prstClr val="black"/>
                </a:solidFill>
                <a:latin typeface="Courier" charset="0"/>
              </a:rPr>
              <a:t>'float64')</a:t>
            </a: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arr</a:t>
            </a:r>
            <a:endParaRPr lang="en-US" sz="1100" dirty="0">
              <a:solidFill>
                <a:prstClr val="black"/>
              </a:solidFill>
              <a:latin typeface="Courier" charset="0"/>
            </a:endParaRPr>
          </a:p>
          <a:p>
            <a:r>
              <a:rPr lang="ro-RO" sz="1100" dirty="0" err="1">
                <a:solidFill>
                  <a:prstClr val="black"/>
                </a:solidFill>
                <a:latin typeface="Courier" charset="0"/>
              </a:rPr>
              <a:t>array</a:t>
            </a:r>
            <a:r>
              <a:rPr lang="ro-RO" sz="1100" dirty="0">
                <a:solidFill>
                  <a:prstClr val="black"/>
                </a:solidFill>
                <a:latin typeface="Courier" charset="0"/>
              </a:rPr>
              <a:t>([ </a:t>
            </a:r>
            <a:r>
              <a:rPr lang="ro-RO" sz="1100" b="1" dirty="0">
                <a:solidFill>
                  <a:srgbClr val="6600EE"/>
                </a:solidFill>
                <a:latin typeface="Courier-Bold" charset="0"/>
              </a:rPr>
              <a:t>0.</a:t>
            </a:r>
            <a:r>
              <a:rPr lang="ro-RO" sz="1100" dirty="0">
                <a:solidFill>
                  <a:prstClr val="black"/>
                </a:solidFill>
                <a:latin typeface="Courier" charset="0"/>
              </a:rPr>
              <a:t>,  </a:t>
            </a:r>
            <a:r>
              <a:rPr lang="ro-RO" sz="1100" b="1" dirty="0">
                <a:solidFill>
                  <a:srgbClr val="6600EE"/>
                </a:solidFill>
                <a:latin typeface="Courier-Bold" charset="0"/>
              </a:rPr>
              <a:t>1.</a:t>
            </a:r>
            <a:r>
              <a:rPr lang="ro-RO" sz="1100" dirty="0">
                <a:solidFill>
                  <a:prstClr val="black"/>
                </a:solidFill>
                <a:latin typeface="Courier" charset="0"/>
              </a:rPr>
              <a:t>,  </a:t>
            </a:r>
            <a:r>
              <a:rPr lang="ro-RO" sz="1100" b="1" dirty="0">
                <a:solidFill>
                  <a:srgbClr val="6600EE"/>
                </a:solidFill>
                <a:latin typeface="Courier-Bold" charset="0"/>
              </a:rPr>
              <a:t>2.</a:t>
            </a:r>
            <a:r>
              <a:rPr lang="ro-RO" sz="1100" dirty="0">
                <a:solidFill>
                  <a:prstClr val="black"/>
                </a:solidFill>
                <a:latin typeface="Courier" charset="0"/>
              </a:rPr>
              <a:t>,  </a:t>
            </a:r>
            <a:r>
              <a:rPr lang="ro-RO" sz="1100" b="1" dirty="0">
                <a:solidFill>
                  <a:srgbClr val="6600EE"/>
                </a:solidFill>
                <a:latin typeface="Courier-Bold" charset="0"/>
              </a:rPr>
              <a:t>3.</a:t>
            </a:r>
            <a:r>
              <a:rPr lang="ro-RO" sz="1100" dirty="0">
                <a:solidFill>
                  <a:prstClr val="black"/>
                </a:solidFill>
                <a:latin typeface="Courier" charset="0"/>
              </a:rPr>
              <a:t>,  </a:t>
            </a:r>
            <a:r>
              <a:rPr lang="ro-RO" sz="1100" b="1" dirty="0">
                <a:solidFill>
                  <a:srgbClr val="6600EE"/>
                </a:solidFill>
                <a:latin typeface="Courier-Bold" charset="0"/>
              </a:rPr>
              <a:t>4.</a:t>
            </a:r>
            <a:r>
              <a:rPr lang="ro-RO" sz="1100" dirty="0">
                <a:solidFill>
                  <a:prstClr val="black"/>
                </a:solidFill>
                <a:latin typeface="Courier" charset="0"/>
              </a:rPr>
              <a:t>,  </a:t>
            </a:r>
            <a:r>
              <a:rPr lang="ro-RO" sz="1100" b="1" dirty="0">
                <a:solidFill>
                  <a:srgbClr val="6600EE"/>
                </a:solidFill>
                <a:latin typeface="Courier-Bold" charset="0"/>
              </a:rPr>
              <a:t>5.</a:t>
            </a:r>
            <a:r>
              <a:rPr lang="ro-RO" sz="1100" dirty="0">
                <a:solidFill>
                  <a:prstClr val="black"/>
                </a:solidFill>
                <a:latin typeface="Courier" charset="0"/>
              </a:rPr>
              <a:t>])</a:t>
            </a:r>
          </a:p>
          <a:p>
            <a:r>
              <a:rPr lang="pt-BR" sz="1100" dirty="0">
                <a:solidFill>
                  <a:srgbClr val="333333"/>
                </a:solidFill>
                <a:latin typeface="Courier" charset="0"/>
              </a:rPr>
              <a:t>&gt;&gt;&gt;</a:t>
            </a:r>
            <a:r>
              <a:rPr lang="pt-BR" sz="1100" dirty="0">
                <a:solidFill>
                  <a:prstClr val="black"/>
                </a:solidFill>
                <a:latin typeface="Courier" charset="0"/>
              </a:rPr>
              <a:t> </a:t>
            </a:r>
            <a:r>
              <a:rPr lang="pt-BR" sz="1100" dirty="0" err="1">
                <a:solidFill>
                  <a:prstClr val="black"/>
                </a:solidFill>
                <a:latin typeface="Courier" charset="0"/>
              </a:rPr>
              <a:t>arr</a:t>
            </a:r>
            <a:r>
              <a:rPr lang="pt-BR" sz="1100" dirty="0">
                <a:solidFill>
                  <a:prstClr val="black"/>
                </a:solidFill>
                <a:latin typeface="Courier" charset="0"/>
              </a:rPr>
              <a:t>[</a:t>
            </a:r>
            <a:r>
              <a:rPr lang="pt-BR" sz="1100" b="1" dirty="0">
                <a:solidFill>
                  <a:srgbClr val="0000DD"/>
                </a:solidFill>
                <a:latin typeface="Courier-Bold" charset="0"/>
              </a:rPr>
              <a:t>0</a:t>
            </a:r>
            <a:r>
              <a:rPr lang="pt-BR" sz="1100" dirty="0">
                <a:solidFill>
                  <a:prstClr val="black"/>
                </a:solidFill>
                <a:latin typeface="Courier" charset="0"/>
              </a:rPr>
              <a:t>::</a:t>
            </a:r>
            <a:r>
              <a:rPr lang="pt-BR" sz="1100" b="1" dirty="0">
                <a:solidFill>
                  <a:srgbClr val="0000DD"/>
                </a:solidFill>
                <a:latin typeface="Courier-Bold" charset="0"/>
              </a:rPr>
              <a:t>2</a:t>
            </a:r>
            <a:r>
              <a:rPr lang="pt-BR" sz="1100" dirty="0">
                <a:solidFill>
                  <a:prstClr val="black"/>
                </a:solidFill>
                <a:latin typeface="Courier" charset="0"/>
              </a:rPr>
              <a:t>]</a:t>
            </a:r>
          </a:p>
          <a:p>
            <a:r>
              <a:rPr lang="tr-TR" sz="1100" dirty="0" err="1">
                <a:solidFill>
                  <a:prstClr val="black"/>
                </a:solidFill>
                <a:latin typeface="Courier" charset="0"/>
              </a:rPr>
              <a:t>array</a:t>
            </a:r>
            <a:r>
              <a:rPr lang="tr-TR" sz="1100" dirty="0">
                <a:solidFill>
                  <a:prstClr val="black"/>
                </a:solidFill>
                <a:latin typeface="Courier" charset="0"/>
              </a:rPr>
              <a:t>([ </a:t>
            </a:r>
            <a:r>
              <a:rPr lang="tr-TR" sz="1100" b="1" dirty="0">
                <a:solidFill>
                  <a:srgbClr val="6600EE"/>
                </a:solidFill>
                <a:latin typeface="Courier-Bold" charset="0"/>
              </a:rPr>
              <a:t>0.</a:t>
            </a:r>
            <a:r>
              <a:rPr lang="tr-TR" sz="1100" dirty="0">
                <a:solidFill>
                  <a:prstClr val="black"/>
                </a:solidFill>
                <a:latin typeface="Courier" charset="0"/>
              </a:rPr>
              <a:t>,  </a:t>
            </a:r>
            <a:r>
              <a:rPr lang="tr-TR" sz="1100" b="1" dirty="0">
                <a:solidFill>
                  <a:srgbClr val="6600EE"/>
                </a:solidFill>
                <a:latin typeface="Courier-Bold" charset="0"/>
              </a:rPr>
              <a:t>2.</a:t>
            </a:r>
            <a:r>
              <a:rPr lang="tr-TR" sz="1100" dirty="0">
                <a:solidFill>
                  <a:prstClr val="black"/>
                </a:solidFill>
                <a:latin typeface="Courier" charset="0"/>
              </a:rPr>
              <a:t>,  </a:t>
            </a:r>
            <a:r>
              <a:rPr lang="tr-TR" sz="1100" b="1" dirty="0">
                <a:solidFill>
                  <a:srgbClr val="6600EE"/>
                </a:solidFill>
                <a:latin typeface="Courier-Bold" charset="0"/>
              </a:rPr>
              <a:t>4.</a:t>
            </a:r>
            <a:r>
              <a:rPr lang="tr-TR" sz="1100" dirty="0">
                <a:solidFill>
                  <a:prstClr val="black"/>
                </a:solidFill>
                <a:latin typeface="Courier" charset="0"/>
              </a:rPr>
              <a:t>])</a:t>
            </a: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arr</a:t>
            </a:r>
            <a:r>
              <a:rPr lang="en-US" sz="1100" dirty="0">
                <a:solidFill>
                  <a:prstClr val="black"/>
                </a:solidFill>
                <a:latin typeface="Courier" charset="0"/>
              </a:rPr>
              <a:t>[::</a:t>
            </a:r>
            <a:r>
              <a:rPr lang="en-US" sz="1100" dirty="0">
                <a:solidFill>
                  <a:srgbClr val="333333"/>
                </a:solidFill>
                <a:latin typeface="Courier" charset="0"/>
              </a:rPr>
              <a:t>-</a:t>
            </a:r>
            <a:r>
              <a:rPr lang="en-US" sz="1100" b="1" dirty="0">
                <a:solidFill>
                  <a:srgbClr val="0000DD"/>
                </a:solidFill>
                <a:latin typeface="Courier-Bold" charset="0"/>
              </a:rPr>
              <a:t>1</a:t>
            </a:r>
            <a:r>
              <a:rPr lang="en-US" sz="1100" dirty="0">
                <a:solidFill>
                  <a:prstClr val="black"/>
                </a:solidFill>
                <a:latin typeface="Courier" charset="0"/>
              </a:rPr>
              <a:t>]</a:t>
            </a:r>
          </a:p>
          <a:p>
            <a:r>
              <a:rPr lang="ro-RO" sz="1100" dirty="0" err="1">
                <a:solidFill>
                  <a:prstClr val="black"/>
                </a:solidFill>
                <a:latin typeface="Courier" charset="0"/>
              </a:rPr>
              <a:t>array</a:t>
            </a:r>
            <a:r>
              <a:rPr lang="ro-RO" sz="1100" dirty="0">
                <a:solidFill>
                  <a:prstClr val="black"/>
                </a:solidFill>
                <a:latin typeface="Courier" charset="0"/>
              </a:rPr>
              <a:t>([ </a:t>
            </a:r>
            <a:r>
              <a:rPr lang="ro-RO" sz="1100" b="1" dirty="0">
                <a:solidFill>
                  <a:srgbClr val="6600EE"/>
                </a:solidFill>
                <a:latin typeface="Courier-Bold" charset="0"/>
              </a:rPr>
              <a:t>5.</a:t>
            </a:r>
            <a:r>
              <a:rPr lang="ro-RO" sz="1100" dirty="0">
                <a:solidFill>
                  <a:prstClr val="black"/>
                </a:solidFill>
                <a:latin typeface="Courier" charset="0"/>
              </a:rPr>
              <a:t>,  </a:t>
            </a:r>
            <a:r>
              <a:rPr lang="ro-RO" sz="1100" b="1" dirty="0">
                <a:solidFill>
                  <a:srgbClr val="6600EE"/>
                </a:solidFill>
                <a:latin typeface="Courier-Bold" charset="0"/>
              </a:rPr>
              <a:t>4.</a:t>
            </a:r>
            <a:r>
              <a:rPr lang="ro-RO" sz="1100" dirty="0">
                <a:solidFill>
                  <a:prstClr val="black"/>
                </a:solidFill>
                <a:latin typeface="Courier" charset="0"/>
              </a:rPr>
              <a:t>,  </a:t>
            </a:r>
            <a:r>
              <a:rPr lang="ro-RO" sz="1100" b="1" dirty="0">
                <a:solidFill>
                  <a:srgbClr val="6600EE"/>
                </a:solidFill>
                <a:latin typeface="Courier-Bold" charset="0"/>
              </a:rPr>
              <a:t>3.</a:t>
            </a:r>
            <a:r>
              <a:rPr lang="ro-RO" sz="1100" dirty="0">
                <a:solidFill>
                  <a:prstClr val="black"/>
                </a:solidFill>
                <a:latin typeface="Courier" charset="0"/>
              </a:rPr>
              <a:t>,  </a:t>
            </a:r>
            <a:r>
              <a:rPr lang="ro-RO" sz="1100" b="1" dirty="0">
                <a:solidFill>
                  <a:srgbClr val="6600EE"/>
                </a:solidFill>
                <a:latin typeface="Courier-Bold" charset="0"/>
              </a:rPr>
              <a:t>2.</a:t>
            </a:r>
            <a:r>
              <a:rPr lang="ro-RO" sz="1100" dirty="0">
                <a:solidFill>
                  <a:prstClr val="black"/>
                </a:solidFill>
                <a:latin typeface="Courier" charset="0"/>
              </a:rPr>
              <a:t>,  </a:t>
            </a:r>
            <a:r>
              <a:rPr lang="ro-RO" sz="1100" b="1" dirty="0">
                <a:solidFill>
                  <a:srgbClr val="6600EE"/>
                </a:solidFill>
                <a:latin typeface="Courier-Bold" charset="0"/>
              </a:rPr>
              <a:t>1.</a:t>
            </a:r>
            <a:r>
              <a:rPr lang="ro-RO" sz="1100" dirty="0">
                <a:solidFill>
                  <a:prstClr val="black"/>
                </a:solidFill>
                <a:latin typeface="Courier" charset="0"/>
              </a:rPr>
              <a:t>,  </a:t>
            </a:r>
            <a:r>
              <a:rPr lang="ro-RO" sz="1100" b="1" dirty="0">
                <a:solidFill>
                  <a:srgbClr val="6600EE"/>
                </a:solidFill>
                <a:latin typeface="Courier-Bold" charset="0"/>
              </a:rPr>
              <a:t>0.</a:t>
            </a:r>
            <a:r>
              <a:rPr lang="ro-RO" sz="1100" dirty="0">
                <a:solidFill>
                  <a:prstClr val="black"/>
                </a:solidFill>
                <a:latin typeface="Courier" charset="0"/>
              </a:rPr>
              <a:t>])</a:t>
            </a:r>
            <a:endParaRPr lang="en-US" sz="1100" dirty="0"/>
          </a:p>
        </p:txBody>
      </p:sp>
      <p:sp>
        <p:nvSpPr>
          <p:cNvPr id="6" name="Content Placeholder 2"/>
          <p:cNvSpPr txBox="1">
            <a:spLocks/>
          </p:cNvSpPr>
          <p:nvPr/>
        </p:nvSpPr>
        <p:spPr>
          <a:xfrm>
            <a:off x="628650" y="2837133"/>
            <a:ext cx="7886700" cy="254169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dirty="0" smtClean="0"/>
              <a:t>Select a whole dimension or dimensions</a:t>
            </a:r>
            <a:endParaRPr lang="en-US" dirty="0"/>
          </a:p>
        </p:txBody>
      </p:sp>
      <p:sp>
        <p:nvSpPr>
          <p:cNvPr id="7" name="TextBox 6"/>
          <p:cNvSpPr txBox="1"/>
          <p:nvPr/>
        </p:nvSpPr>
        <p:spPr>
          <a:xfrm>
            <a:off x="353236" y="3145174"/>
            <a:ext cx="4857420" cy="1446550"/>
          </a:xfrm>
          <a:prstGeom prst="rect">
            <a:avLst/>
          </a:prstGeom>
          <a:noFill/>
        </p:spPr>
        <p:txBody>
          <a:bodyPr wrap="none" rtlCol="0">
            <a:spAutoFit/>
          </a:bodyPr>
          <a:lstStyle/>
          <a:p>
            <a:r>
              <a:rPr lang="pl-PL" sz="1100" dirty="0">
                <a:solidFill>
                  <a:srgbClr val="333333"/>
                </a:solidFill>
                <a:latin typeface="Courier" charset="0"/>
              </a:rPr>
              <a:t>&gt;&gt;&gt;</a:t>
            </a:r>
            <a:r>
              <a:rPr lang="pl-PL" sz="1100" dirty="0">
                <a:solidFill>
                  <a:prstClr val="black"/>
                </a:solidFill>
                <a:latin typeface="Courier" charset="0"/>
              </a:rPr>
              <a:t> brr </a:t>
            </a:r>
            <a:r>
              <a:rPr lang="pl-PL" sz="1100" dirty="0">
                <a:solidFill>
                  <a:srgbClr val="333333"/>
                </a:solidFill>
                <a:latin typeface="Courier" charset="0"/>
              </a:rPr>
              <a:t>=</a:t>
            </a:r>
            <a:r>
              <a:rPr lang="pl-PL" sz="1100" dirty="0">
                <a:solidFill>
                  <a:prstClr val="black"/>
                </a:solidFill>
                <a:latin typeface="Courier" charset="0"/>
              </a:rPr>
              <a:t> </a:t>
            </a:r>
            <a:r>
              <a:rPr lang="pl-PL" sz="1100" dirty="0" err="1">
                <a:solidFill>
                  <a:prstClr val="black"/>
                </a:solidFill>
                <a:latin typeface="Courier" charset="0"/>
              </a:rPr>
              <a:t>np</a:t>
            </a:r>
            <a:r>
              <a:rPr lang="pl-PL" sz="1100" dirty="0" err="1">
                <a:solidFill>
                  <a:srgbClr val="333333"/>
                </a:solidFill>
                <a:latin typeface="Courier" charset="0"/>
              </a:rPr>
              <a:t>.</a:t>
            </a:r>
            <a:r>
              <a:rPr lang="pl-PL" sz="1100" dirty="0" err="1">
                <a:solidFill>
                  <a:prstClr val="black"/>
                </a:solidFill>
                <a:latin typeface="Courier" charset="0"/>
              </a:rPr>
              <a:t>arange</a:t>
            </a:r>
            <a:r>
              <a:rPr lang="pl-PL" sz="1100" dirty="0">
                <a:solidFill>
                  <a:prstClr val="black"/>
                </a:solidFill>
                <a:latin typeface="Courier" charset="0"/>
              </a:rPr>
              <a:t>(</a:t>
            </a:r>
            <a:r>
              <a:rPr lang="pl-PL" sz="1100" b="1" dirty="0">
                <a:solidFill>
                  <a:srgbClr val="0000DD"/>
                </a:solidFill>
                <a:latin typeface="Courier-Bold" charset="0"/>
              </a:rPr>
              <a:t>15</a:t>
            </a:r>
            <a:r>
              <a:rPr lang="pl-PL" sz="1100" dirty="0">
                <a:solidFill>
                  <a:prstClr val="black"/>
                </a:solidFill>
                <a:latin typeface="Courier" charset="0"/>
              </a:rPr>
              <a:t>, </a:t>
            </a:r>
            <a:r>
              <a:rPr lang="pl-PL" sz="1100" dirty="0" err="1">
                <a:solidFill>
                  <a:prstClr val="black"/>
                </a:solidFill>
                <a:latin typeface="Courier" charset="0"/>
              </a:rPr>
              <a:t>dtype</a:t>
            </a:r>
            <a:r>
              <a:rPr lang="pl-PL" sz="1100" dirty="0">
                <a:solidFill>
                  <a:srgbClr val="333333"/>
                </a:solidFill>
                <a:latin typeface="Courier" charset="0"/>
              </a:rPr>
              <a:t>=</a:t>
            </a:r>
            <a:r>
              <a:rPr lang="pl-PL" sz="1100" dirty="0">
                <a:solidFill>
                  <a:prstClr val="black"/>
                </a:solidFill>
                <a:latin typeface="Courier" charset="0"/>
              </a:rPr>
              <a:t>'float64')</a:t>
            </a:r>
            <a:r>
              <a:rPr lang="pl-PL" sz="1100" dirty="0">
                <a:solidFill>
                  <a:srgbClr val="333333"/>
                </a:solidFill>
                <a:latin typeface="Courier" charset="0"/>
              </a:rPr>
              <a:t>.</a:t>
            </a:r>
            <a:r>
              <a:rPr lang="pl-PL" sz="1100" dirty="0" err="1">
                <a:solidFill>
                  <a:prstClr val="black"/>
                </a:solidFill>
                <a:latin typeface="Courier" charset="0"/>
              </a:rPr>
              <a:t>reshape</a:t>
            </a:r>
            <a:r>
              <a:rPr lang="pl-PL" sz="1100" dirty="0">
                <a:solidFill>
                  <a:prstClr val="black"/>
                </a:solidFill>
                <a:latin typeface="Courier" charset="0"/>
              </a:rPr>
              <a:t>((</a:t>
            </a:r>
            <a:r>
              <a:rPr lang="pl-PL" sz="1100" b="1" dirty="0">
                <a:solidFill>
                  <a:srgbClr val="0000DD"/>
                </a:solidFill>
                <a:latin typeface="Courier-Bold" charset="0"/>
              </a:rPr>
              <a:t>3</a:t>
            </a:r>
            <a:r>
              <a:rPr lang="pl-PL" sz="1100" dirty="0">
                <a:solidFill>
                  <a:prstClr val="black"/>
                </a:solidFill>
                <a:latin typeface="Courier" charset="0"/>
              </a:rPr>
              <a:t>,</a:t>
            </a:r>
            <a:r>
              <a:rPr lang="pl-PL" sz="1100" b="1" dirty="0">
                <a:solidFill>
                  <a:srgbClr val="0000DD"/>
                </a:solidFill>
                <a:latin typeface="Courier-Bold" charset="0"/>
              </a:rPr>
              <a:t>5</a:t>
            </a:r>
            <a:r>
              <a:rPr lang="pl-PL" sz="1100" dirty="0">
                <a:solidFill>
                  <a:prstClr val="black"/>
                </a:solidFill>
                <a:latin typeface="Courier" charset="0"/>
              </a:rPr>
              <a:t>))</a:t>
            </a: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brr</a:t>
            </a:r>
            <a:endParaRPr lang="en-US" sz="1100" dirty="0">
              <a:solidFill>
                <a:prstClr val="black"/>
              </a:solidFill>
              <a:latin typeface="Courier" charset="0"/>
            </a:endParaRPr>
          </a:p>
          <a:p>
            <a:r>
              <a:rPr lang="de-DE" sz="1100" dirty="0" err="1">
                <a:solidFill>
                  <a:prstClr val="black"/>
                </a:solidFill>
                <a:latin typeface="Courier" charset="0"/>
              </a:rPr>
              <a:t>array</a:t>
            </a:r>
            <a:r>
              <a:rPr lang="de-DE" sz="1100" dirty="0">
                <a:solidFill>
                  <a:prstClr val="black"/>
                </a:solidFill>
                <a:latin typeface="Courier" charset="0"/>
              </a:rPr>
              <a:t>([[  </a:t>
            </a:r>
            <a:r>
              <a:rPr lang="de-DE" sz="1100" b="1" dirty="0">
                <a:solidFill>
                  <a:srgbClr val="6600EE"/>
                </a:solidFill>
                <a:latin typeface="Courier-Bold" charset="0"/>
              </a:rPr>
              <a:t>0.</a:t>
            </a:r>
            <a:r>
              <a:rPr lang="de-DE" sz="1100" dirty="0">
                <a:solidFill>
                  <a:prstClr val="black"/>
                </a:solidFill>
                <a:latin typeface="Courier" charset="0"/>
              </a:rPr>
              <a:t>,   </a:t>
            </a:r>
            <a:r>
              <a:rPr lang="de-DE" sz="1100" b="1" dirty="0">
                <a:solidFill>
                  <a:srgbClr val="6600EE"/>
                </a:solidFill>
                <a:latin typeface="Courier-Bold" charset="0"/>
              </a:rPr>
              <a:t>1.</a:t>
            </a:r>
            <a:r>
              <a:rPr lang="de-DE" sz="1100" dirty="0">
                <a:solidFill>
                  <a:prstClr val="black"/>
                </a:solidFill>
                <a:latin typeface="Courier" charset="0"/>
              </a:rPr>
              <a:t>,   </a:t>
            </a:r>
            <a:r>
              <a:rPr lang="de-DE" sz="1100" b="1" dirty="0">
                <a:solidFill>
                  <a:srgbClr val="6600EE"/>
                </a:solidFill>
                <a:latin typeface="Courier-Bold" charset="0"/>
              </a:rPr>
              <a:t>2.</a:t>
            </a:r>
            <a:r>
              <a:rPr lang="de-DE" sz="1100" dirty="0">
                <a:solidFill>
                  <a:prstClr val="black"/>
                </a:solidFill>
                <a:latin typeface="Courier" charset="0"/>
              </a:rPr>
              <a:t>,   </a:t>
            </a:r>
            <a:r>
              <a:rPr lang="de-DE" sz="1100" b="1" dirty="0">
                <a:solidFill>
                  <a:srgbClr val="6600EE"/>
                </a:solidFill>
                <a:latin typeface="Courier-Bold" charset="0"/>
              </a:rPr>
              <a:t>3.</a:t>
            </a:r>
            <a:r>
              <a:rPr lang="de-DE" sz="1100" dirty="0">
                <a:solidFill>
                  <a:prstClr val="black"/>
                </a:solidFill>
                <a:latin typeface="Courier" charset="0"/>
              </a:rPr>
              <a:t>,   </a:t>
            </a:r>
            <a:r>
              <a:rPr lang="de-DE" sz="1100" b="1" dirty="0">
                <a:solidFill>
                  <a:srgbClr val="6600EE"/>
                </a:solidFill>
                <a:latin typeface="Courier-Bold" charset="0"/>
              </a:rPr>
              <a:t>4.</a:t>
            </a:r>
            <a:r>
              <a:rPr lang="de-DE" sz="1100" dirty="0">
                <a:solidFill>
                  <a:prstClr val="black"/>
                </a:solidFill>
                <a:latin typeface="Courier" charset="0"/>
              </a:rPr>
              <a:t>],</a:t>
            </a:r>
          </a:p>
          <a:p>
            <a:r>
              <a:rPr lang="de-DE" sz="1100" dirty="0">
                <a:solidFill>
                  <a:prstClr val="black"/>
                </a:solidFill>
                <a:latin typeface="Courier" charset="0"/>
              </a:rPr>
              <a:t>       [  </a:t>
            </a:r>
            <a:r>
              <a:rPr lang="de-DE" sz="1100" b="1" dirty="0">
                <a:solidFill>
                  <a:srgbClr val="6600EE"/>
                </a:solidFill>
                <a:latin typeface="Courier-Bold" charset="0"/>
              </a:rPr>
              <a:t>5.</a:t>
            </a:r>
            <a:r>
              <a:rPr lang="de-DE" sz="1100" dirty="0">
                <a:solidFill>
                  <a:prstClr val="black"/>
                </a:solidFill>
                <a:latin typeface="Courier" charset="0"/>
              </a:rPr>
              <a:t>,   </a:t>
            </a:r>
            <a:r>
              <a:rPr lang="de-DE" sz="1100" b="1" dirty="0">
                <a:solidFill>
                  <a:srgbClr val="6600EE"/>
                </a:solidFill>
                <a:latin typeface="Courier-Bold" charset="0"/>
              </a:rPr>
              <a:t>6.</a:t>
            </a:r>
            <a:r>
              <a:rPr lang="de-DE" sz="1100" dirty="0">
                <a:solidFill>
                  <a:prstClr val="black"/>
                </a:solidFill>
                <a:latin typeface="Courier" charset="0"/>
              </a:rPr>
              <a:t>,   </a:t>
            </a:r>
            <a:r>
              <a:rPr lang="de-DE" sz="1100" b="1" dirty="0">
                <a:solidFill>
                  <a:srgbClr val="6600EE"/>
                </a:solidFill>
                <a:latin typeface="Courier-Bold" charset="0"/>
              </a:rPr>
              <a:t>7.</a:t>
            </a:r>
            <a:r>
              <a:rPr lang="de-DE" sz="1100" dirty="0">
                <a:solidFill>
                  <a:prstClr val="black"/>
                </a:solidFill>
                <a:latin typeface="Courier" charset="0"/>
              </a:rPr>
              <a:t>,   </a:t>
            </a:r>
            <a:r>
              <a:rPr lang="de-DE" sz="1100" b="1" dirty="0">
                <a:solidFill>
                  <a:srgbClr val="6600EE"/>
                </a:solidFill>
                <a:latin typeface="Courier-Bold" charset="0"/>
              </a:rPr>
              <a:t>8.</a:t>
            </a:r>
            <a:r>
              <a:rPr lang="de-DE" sz="1100" dirty="0">
                <a:solidFill>
                  <a:prstClr val="black"/>
                </a:solidFill>
                <a:latin typeface="Courier" charset="0"/>
              </a:rPr>
              <a:t>,   </a:t>
            </a:r>
            <a:r>
              <a:rPr lang="de-DE" sz="1100" b="1" dirty="0">
                <a:solidFill>
                  <a:srgbClr val="6600EE"/>
                </a:solidFill>
                <a:latin typeface="Courier-Bold" charset="0"/>
              </a:rPr>
              <a:t>9.</a:t>
            </a:r>
            <a:r>
              <a:rPr lang="de-DE" sz="1100" dirty="0">
                <a:solidFill>
                  <a:prstClr val="black"/>
                </a:solidFill>
                <a:latin typeface="Courier" charset="0"/>
              </a:rPr>
              <a:t>],</a:t>
            </a:r>
          </a:p>
          <a:p>
            <a:r>
              <a:rPr lang="ro-RO" sz="1100" dirty="0">
                <a:solidFill>
                  <a:prstClr val="black"/>
                </a:solidFill>
                <a:latin typeface="Courier" charset="0"/>
              </a:rPr>
              <a:t>       [ </a:t>
            </a:r>
            <a:r>
              <a:rPr lang="ro-RO" sz="1100" b="1" dirty="0">
                <a:solidFill>
                  <a:srgbClr val="6600EE"/>
                </a:solidFill>
                <a:latin typeface="Courier-Bold" charset="0"/>
              </a:rPr>
              <a:t>10.</a:t>
            </a:r>
            <a:r>
              <a:rPr lang="ro-RO" sz="1100" dirty="0">
                <a:solidFill>
                  <a:prstClr val="black"/>
                </a:solidFill>
                <a:latin typeface="Courier" charset="0"/>
              </a:rPr>
              <a:t>,  </a:t>
            </a:r>
            <a:r>
              <a:rPr lang="ro-RO" sz="1100" b="1" dirty="0">
                <a:solidFill>
                  <a:srgbClr val="6600EE"/>
                </a:solidFill>
                <a:latin typeface="Courier-Bold" charset="0"/>
              </a:rPr>
              <a:t>11.</a:t>
            </a:r>
            <a:r>
              <a:rPr lang="ro-RO" sz="1100" dirty="0">
                <a:solidFill>
                  <a:prstClr val="black"/>
                </a:solidFill>
                <a:latin typeface="Courier" charset="0"/>
              </a:rPr>
              <a:t>,  </a:t>
            </a:r>
            <a:r>
              <a:rPr lang="ro-RO" sz="1100" b="1" dirty="0">
                <a:solidFill>
                  <a:srgbClr val="6600EE"/>
                </a:solidFill>
                <a:latin typeface="Courier-Bold" charset="0"/>
              </a:rPr>
              <a:t>12.</a:t>
            </a:r>
            <a:r>
              <a:rPr lang="ro-RO" sz="1100" dirty="0">
                <a:solidFill>
                  <a:prstClr val="black"/>
                </a:solidFill>
                <a:latin typeface="Courier" charset="0"/>
              </a:rPr>
              <a:t>,  </a:t>
            </a:r>
            <a:r>
              <a:rPr lang="ro-RO" sz="1100" b="1" dirty="0">
                <a:solidFill>
                  <a:srgbClr val="6600EE"/>
                </a:solidFill>
                <a:latin typeface="Courier-Bold" charset="0"/>
              </a:rPr>
              <a:t>13.</a:t>
            </a:r>
            <a:r>
              <a:rPr lang="ro-RO" sz="1100" dirty="0">
                <a:solidFill>
                  <a:prstClr val="black"/>
                </a:solidFill>
                <a:latin typeface="Courier" charset="0"/>
              </a:rPr>
              <a:t>,  </a:t>
            </a:r>
            <a:r>
              <a:rPr lang="ro-RO" sz="1100" b="1" dirty="0">
                <a:solidFill>
                  <a:srgbClr val="6600EE"/>
                </a:solidFill>
                <a:latin typeface="Courier-Bold" charset="0"/>
              </a:rPr>
              <a:t>14.</a:t>
            </a:r>
            <a:r>
              <a:rPr lang="ro-RO" sz="1100" dirty="0">
                <a:solidFill>
                  <a:prstClr val="black"/>
                </a:solidFill>
                <a:latin typeface="Courier" charset="0"/>
              </a:rPr>
              <a:t>]])</a:t>
            </a: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brr</a:t>
            </a:r>
            <a:r>
              <a:rPr lang="en-US" sz="1100" dirty="0">
                <a:solidFill>
                  <a:prstClr val="black"/>
                </a:solidFill>
                <a:latin typeface="Courier" charset="0"/>
              </a:rPr>
              <a:t>[(</a:t>
            </a:r>
            <a:r>
              <a:rPr lang="en-US" sz="1100" b="1" dirty="0">
                <a:solidFill>
                  <a:srgbClr val="0000DD"/>
                </a:solidFill>
                <a:latin typeface="Courier-Bold" charset="0"/>
              </a:rPr>
              <a:t>0</a:t>
            </a:r>
            <a:r>
              <a:rPr lang="en-US" sz="1100" dirty="0">
                <a:solidFill>
                  <a:prstClr val="black"/>
                </a:solidFill>
                <a:latin typeface="Courier" charset="0"/>
              </a:rPr>
              <a:t>,</a:t>
            </a:r>
            <a:r>
              <a:rPr lang="en-US" sz="1100" b="1" dirty="0">
                <a:solidFill>
                  <a:srgbClr val="0000DD"/>
                </a:solidFill>
                <a:latin typeface="Courier-Bold" charset="0"/>
              </a:rPr>
              <a:t>2</a:t>
            </a:r>
            <a:r>
              <a:rPr lang="en-US" sz="1100" dirty="0">
                <a:solidFill>
                  <a:prstClr val="black"/>
                </a:solidFill>
                <a:latin typeface="Courier" charset="0"/>
              </a:rPr>
              <a:t>),:]</a:t>
            </a:r>
          </a:p>
          <a:p>
            <a:r>
              <a:rPr lang="de-DE" sz="1100" dirty="0" err="1">
                <a:solidFill>
                  <a:prstClr val="black"/>
                </a:solidFill>
                <a:latin typeface="Courier" charset="0"/>
              </a:rPr>
              <a:t>array</a:t>
            </a:r>
            <a:r>
              <a:rPr lang="de-DE" sz="1100" dirty="0">
                <a:solidFill>
                  <a:prstClr val="black"/>
                </a:solidFill>
                <a:latin typeface="Courier" charset="0"/>
              </a:rPr>
              <a:t>([[  </a:t>
            </a:r>
            <a:r>
              <a:rPr lang="de-DE" sz="1100" b="1" dirty="0">
                <a:solidFill>
                  <a:srgbClr val="6600EE"/>
                </a:solidFill>
                <a:latin typeface="Courier-Bold" charset="0"/>
              </a:rPr>
              <a:t>0.</a:t>
            </a:r>
            <a:r>
              <a:rPr lang="de-DE" sz="1100" dirty="0">
                <a:solidFill>
                  <a:prstClr val="black"/>
                </a:solidFill>
                <a:latin typeface="Courier" charset="0"/>
              </a:rPr>
              <a:t>,   </a:t>
            </a:r>
            <a:r>
              <a:rPr lang="de-DE" sz="1100" b="1" dirty="0">
                <a:solidFill>
                  <a:srgbClr val="6600EE"/>
                </a:solidFill>
                <a:latin typeface="Courier-Bold" charset="0"/>
              </a:rPr>
              <a:t>1.</a:t>
            </a:r>
            <a:r>
              <a:rPr lang="de-DE" sz="1100" dirty="0">
                <a:solidFill>
                  <a:prstClr val="black"/>
                </a:solidFill>
                <a:latin typeface="Courier" charset="0"/>
              </a:rPr>
              <a:t>,   </a:t>
            </a:r>
            <a:r>
              <a:rPr lang="de-DE" sz="1100" b="1" dirty="0">
                <a:solidFill>
                  <a:srgbClr val="6600EE"/>
                </a:solidFill>
                <a:latin typeface="Courier-Bold" charset="0"/>
              </a:rPr>
              <a:t>2.</a:t>
            </a:r>
            <a:r>
              <a:rPr lang="de-DE" sz="1100" dirty="0">
                <a:solidFill>
                  <a:prstClr val="black"/>
                </a:solidFill>
                <a:latin typeface="Courier" charset="0"/>
              </a:rPr>
              <a:t>,   </a:t>
            </a:r>
            <a:r>
              <a:rPr lang="de-DE" sz="1100" b="1" dirty="0">
                <a:solidFill>
                  <a:srgbClr val="6600EE"/>
                </a:solidFill>
                <a:latin typeface="Courier-Bold" charset="0"/>
              </a:rPr>
              <a:t>3.</a:t>
            </a:r>
            <a:r>
              <a:rPr lang="de-DE" sz="1100" dirty="0">
                <a:solidFill>
                  <a:prstClr val="black"/>
                </a:solidFill>
                <a:latin typeface="Courier" charset="0"/>
              </a:rPr>
              <a:t>,   </a:t>
            </a:r>
            <a:r>
              <a:rPr lang="de-DE" sz="1100" b="1" dirty="0">
                <a:solidFill>
                  <a:srgbClr val="6600EE"/>
                </a:solidFill>
                <a:latin typeface="Courier-Bold" charset="0"/>
              </a:rPr>
              <a:t>4.</a:t>
            </a:r>
            <a:r>
              <a:rPr lang="de-DE" sz="1100" dirty="0">
                <a:solidFill>
                  <a:prstClr val="black"/>
                </a:solidFill>
                <a:latin typeface="Courier" charset="0"/>
              </a:rPr>
              <a:t>],</a:t>
            </a:r>
          </a:p>
          <a:p>
            <a:r>
              <a:rPr lang="ro-RO" sz="1100" dirty="0">
                <a:solidFill>
                  <a:prstClr val="black"/>
                </a:solidFill>
                <a:latin typeface="Courier" charset="0"/>
              </a:rPr>
              <a:t>       [ </a:t>
            </a:r>
            <a:r>
              <a:rPr lang="ro-RO" sz="1100" b="1" dirty="0">
                <a:solidFill>
                  <a:srgbClr val="6600EE"/>
                </a:solidFill>
                <a:latin typeface="Courier-Bold" charset="0"/>
              </a:rPr>
              <a:t>10.</a:t>
            </a:r>
            <a:r>
              <a:rPr lang="ro-RO" sz="1100" dirty="0">
                <a:solidFill>
                  <a:prstClr val="black"/>
                </a:solidFill>
                <a:latin typeface="Courier" charset="0"/>
              </a:rPr>
              <a:t>,  </a:t>
            </a:r>
            <a:r>
              <a:rPr lang="ro-RO" sz="1100" b="1" dirty="0">
                <a:solidFill>
                  <a:srgbClr val="6600EE"/>
                </a:solidFill>
                <a:latin typeface="Courier-Bold" charset="0"/>
              </a:rPr>
              <a:t>11.</a:t>
            </a:r>
            <a:r>
              <a:rPr lang="ro-RO" sz="1100" dirty="0">
                <a:solidFill>
                  <a:prstClr val="black"/>
                </a:solidFill>
                <a:latin typeface="Courier" charset="0"/>
              </a:rPr>
              <a:t>,  </a:t>
            </a:r>
            <a:r>
              <a:rPr lang="ro-RO" sz="1100" b="1" dirty="0">
                <a:solidFill>
                  <a:srgbClr val="6600EE"/>
                </a:solidFill>
                <a:latin typeface="Courier-Bold" charset="0"/>
              </a:rPr>
              <a:t>12.</a:t>
            </a:r>
            <a:r>
              <a:rPr lang="ro-RO" sz="1100" dirty="0">
                <a:solidFill>
                  <a:prstClr val="black"/>
                </a:solidFill>
                <a:latin typeface="Courier" charset="0"/>
              </a:rPr>
              <a:t>,  </a:t>
            </a:r>
            <a:r>
              <a:rPr lang="ro-RO" sz="1100" b="1" dirty="0">
                <a:solidFill>
                  <a:srgbClr val="6600EE"/>
                </a:solidFill>
                <a:latin typeface="Courier-Bold" charset="0"/>
              </a:rPr>
              <a:t>13.</a:t>
            </a:r>
            <a:r>
              <a:rPr lang="ro-RO" sz="1100" dirty="0">
                <a:solidFill>
                  <a:prstClr val="black"/>
                </a:solidFill>
                <a:latin typeface="Courier" charset="0"/>
              </a:rPr>
              <a:t>,  </a:t>
            </a:r>
            <a:r>
              <a:rPr lang="ro-RO" sz="1100" b="1" dirty="0">
                <a:solidFill>
                  <a:srgbClr val="6600EE"/>
                </a:solidFill>
                <a:latin typeface="Courier-Bold" charset="0"/>
              </a:rPr>
              <a:t>14.</a:t>
            </a:r>
            <a:r>
              <a:rPr lang="ro-RO" sz="1100" dirty="0">
                <a:solidFill>
                  <a:prstClr val="black"/>
                </a:solidFill>
                <a:latin typeface="Courier" charset="0"/>
              </a:rPr>
              <a:t>]])</a:t>
            </a:r>
            <a:endParaRPr lang="en-US" sz="1100" dirty="0"/>
          </a:p>
        </p:txBody>
      </p:sp>
      <p:sp>
        <p:nvSpPr>
          <p:cNvPr id="8" name="TextBox 7"/>
          <p:cNvSpPr txBox="1"/>
          <p:nvPr/>
        </p:nvSpPr>
        <p:spPr>
          <a:xfrm>
            <a:off x="4935241" y="3814661"/>
            <a:ext cx="3667992" cy="2800767"/>
          </a:xfrm>
          <a:prstGeom prst="rect">
            <a:avLst/>
          </a:prstGeom>
          <a:noFill/>
        </p:spPr>
        <p:txBody>
          <a:bodyPr wrap="none" rtlCol="0">
            <a:spAutoFit/>
          </a:bodyPr>
          <a:lstStyle/>
          <a:p>
            <a:r>
              <a:rPr lang="pl-PL" sz="1100" dirty="0">
                <a:solidFill>
                  <a:srgbClr val="333333"/>
                </a:solidFill>
                <a:latin typeface="Courier" charset="0"/>
              </a:rPr>
              <a:t>&gt;&gt;&gt;</a:t>
            </a:r>
            <a:r>
              <a:rPr lang="pl-PL" sz="1100" dirty="0">
                <a:solidFill>
                  <a:prstClr val="black"/>
                </a:solidFill>
                <a:latin typeface="Courier" charset="0"/>
              </a:rPr>
              <a:t> </a:t>
            </a:r>
            <a:r>
              <a:rPr lang="pl-PL" sz="1100" dirty="0" err="1">
                <a:solidFill>
                  <a:prstClr val="black"/>
                </a:solidFill>
                <a:latin typeface="Courier" charset="0"/>
              </a:rPr>
              <a:t>crr</a:t>
            </a:r>
            <a:r>
              <a:rPr lang="pl-PL" sz="1100" dirty="0">
                <a:solidFill>
                  <a:prstClr val="black"/>
                </a:solidFill>
                <a:latin typeface="Courier" charset="0"/>
              </a:rPr>
              <a:t> </a:t>
            </a:r>
            <a:r>
              <a:rPr lang="pl-PL" sz="1100" dirty="0">
                <a:solidFill>
                  <a:srgbClr val="333333"/>
                </a:solidFill>
                <a:latin typeface="Courier" charset="0"/>
              </a:rPr>
              <a:t>=</a:t>
            </a:r>
            <a:r>
              <a:rPr lang="pl-PL" sz="1100" dirty="0">
                <a:solidFill>
                  <a:prstClr val="black"/>
                </a:solidFill>
                <a:latin typeface="Courier" charset="0"/>
              </a:rPr>
              <a:t> </a:t>
            </a:r>
            <a:r>
              <a:rPr lang="pl-PL" sz="1100" dirty="0" err="1" smtClean="0">
                <a:solidFill>
                  <a:prstClr val="black"/>
                </a:solidFill>
                <a:latin typeface="Courier" charset="0"/>
              </a:rPr>
              <a:t>np</a:t>
            </a:r>
            <a:r>
              <a:rPr lang="pl-PL" sz="1100" dirty="0" err="1" smtClean="0">
                <a:solidFill>
                  <a:srgbClr val="333333"/>
                </a:solidFill>
                <a:latin typeface="Courier" charset="0"/>
              </a:rPr>
              <a:t>.</a:t>
            </a:r>
            <a:r>
              <a:rPr lang="pl-PL" sz="1100" dirty="0" err="1" smtClean="0">
                <a:solidFill>
                  <a:prstClr val="black"/>
                </a:solidFill>
                <a:latin typeface="Courier" charset="0"/>
              </a:rPr>
              <a:t>arange</a:t>
            </a:r>
            <a:r>
              <a:rPr lang="pl-PL" sz="1100" dirty="0" smtClean="0">
                <a:solidFill>
                  <a:prstClr val="black"/>
                </a:solidFill>
                <a:latin typeface="Courier" charset="0"/>
              </a:rPr>
              <a:t>(</a:t>
            </a:r>
            <a:r>
              <a:rPr lang="pl-PL" sz="1100" b="1" dirty="0" smtClean="0">
                <a:solidFill>
                  <a:srgbClr val="0000DD"/>
                </a:solidFill>
                <a:latin typeface="Courier-Bold" charset="0"/>
              </a:rPr>
              <a:t>24</a:t>
            </a:r>
            <a:r>
              <a:rPr lang="pl-PL" sz="1100" dirty="0" smtClean="0">
                <a:solidFill>
                  <a:prstClr val="black"/>
                </a:solidFill>
                <a:latin typeface="Courier" charset="0"/>
              </a:rPr>
              <a:t>,</a:t>
            </a:r>
          </a:p>
          <a:p>
            <a:r>
              <a:rPr lang="pl-PL" sz="1100" dirty="0" smtClean="0">
                <a:solidFill>
                  <a:prstClr val="black"/>
                </a:solidFill>
                <a:latin typeface="Courier" charset="0"/>
              </a:rPr>
              <a:t>...     </a:t>
            </a:r>
            <a:r>
              <a:rPr lang="pl-PL" sz="1100" dirty="0" err="1" smtClean="0">
                <a:solidFill>
                  <a:prstClr val="black"/>
                </a:solidFill>
                <a:latin typeface="Courier" charset="0"/>
              </a:rPr>
              <a:t>dtype</a:t>
            </a:r>
            <a:r>
              <a:rPr lang="pl-PL" sz="1100" dirty="0">
                <a:solidFill>
                  <a:srgbClr val="333333"/>
                </a:solidFill>
                <a:latin typeface="Courier" charset="0"/>
              </a:rPr>
              <a:t>=</a:t>
            </a:r>
            <a:r>
              <a:rPr lang="pl-PL" sz="1100" dirty="0">
                <a:solidFill>
                  <a:prstClr val="black"/>
                </a:solidFill>
                <a:latin typeface="Courier" charset="0"/>
              </a:rPr>
              <a:t>'float64')</a:t>
            </a:r>
            <a:r>
              <a:rPr lang="pl-PL" sz="1100" dirty="0">
                <a:solidFill>
                  <a:srgbClr val="333333"/>
                </a:solidFill>
                <a:latin typeface="Courier" charset="0"/>
              </a:rPr>
              <a:t>.</a:t>
            </a:r>
            <a:r>
              <a:rPr lang="pl-PL" sz="1100" dirty="0" err="1">
                <a:solidFill>
                  <a:prstClr val="black"/>
                </a:solidFill>
                <a:latin typeface="Courier" charset="0"/>
              </a:rPr>
              <a:t>reshape</a:t>
            </a:r>
            <a:r>
              <a:rPr lang="pl-PL" sz="1100" dirty="0">
                <a:solidFill>
                  <a:prstClr val="black"/>
                </a:solidFill>
                <a:latin typeface="Courier" charset="0"/>
              </a:rPr>
              <a:t>((</a:t>
            </a:r>
            <a:r>
              <a:rPr lang="pl-PL" sz="1100" b="1" dirty="0">
                <a:solidFill>
                  <a:srgbClr val="0000DD"/>
                </a:solidFill>
                <a:latin typeface="Courier-Bold" charset="0"/>
              </a:rPr>
              <a:t>2</a:t>
            </a:r>
            <a:r>
              <a:rPr lang="pl-PL" sz="1100" dirty="0">
                <a:solidFill>
                  <a:prstClr val="black"/>
                </a:solidFill>
                <a:latin typeface="Courier" charset="0"/>
              </a:rPr>
              <a:t>,</a:t>
            </a:r>
            <a:r>
              <a:rPr lang="pl-PL" sz="1100" b="1" dirty="0">
                <a:solidFill>
                  <a:srgbClr val="0000DD"/>
                </a:solidFill>
                <a:latin typeface="Courier-Bold" charset="0"/>
              </a:rPr>
              <a:t>3</a:t>
            </a:r>
            <a:r>
              <a:rPr lang="pl-PL" sz="1100" dirty="0">
                <a:solidFill>
                  <a:prstClr val="black"/>
                </a:solidFill>
                <a:latin typeface="Courier" charset="0"/>
              </a:rPr>
              <a:t>,</a:t>
            </a:r>
            <a:r>
              <a:rPr lang="pl-PL" sz="1100" b="1" dirty="0">
                <a:solidFill>
                  <a:srgbClr val="0000DD"/>
                </a:solidFill>
                <a:latin typeface="Courier-Bold" charset="0"/>
              </a:rPr>
              <a:t>4</a:t>
            </a:r>
            <a:r>
              <a:rPr lang="pl-PL" sz="1100" dirty="0">
                <a:solidFill>
                  <a:prstClr val="black"/>
                </a:solidFill>
                <a:latin typeface="Courier" charset="0"/>
              </a:rPr>
              <a:t>))</a:t>
            </a: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crr</a:t>
            </a:r>
            <a:endParaRPr lang="en-US" sz="1100" dirty="0">
              <a:solidFill>
                <a:prstClr val="black"/>
              </a:solidFill>
              <a:latin typeface="Courier" charset="0"/>
            </a:endParaRPr>
          </a:p>
          <a:p>
            <a:r>
              <a:rPr lang="de-DE" sz="1100" dirty="0" err="1">
                <a:solidFill>
                  <a:prstClr val="black"/>
                </a:solidFill>
                <a:latin typeface="Courier" charset="0"/>
              </a:rPr>
              <a:t>array</a:t>
            </a:r>
            <a:r>
              <a:rPr lang="de-DE" sz="1100" dirty="0">
                <a:solidFill>
                  <a:prstClr val="black"/>
                </a:solidFill>
                <a:latin typeface="Courier" charset="0"/>
              </a:rPr>
              <a:t>([[[  </a:t>
            </a:r>
            <a:r>
              <a:rPr lang="de-DE" sz="1100" b="1" dirty="0">
                <a:solidFill>
                  <a:srgbClr val="6600EE"/>
                </a:solidFill>
                <a:latin typeface="Courier-Bold" charset="0"/>
              </a:rPr>
              <a:t>0.</a:t>
            </a:r>
            <a:r>
              <a:rPr lang="de-DE" sz="1100" dirty="0">
                <a:solidFill>
                  <a:prstClr val="black"/>
                </a:solidFill>
                <a:latin typeface="Courier" charset="0"/>
              </a:rPr>
              <a:t>,   </a:t>
            </a:r>
            <a:r>
              <a:rPr lang="de-DE" sz="1100" b="1" dirty="0">
                <a:solidFill>
                  <a:srgbClr val="6600EE"/>
                </a:solidFill>
                <a:latin typeface="Courier-Bold" charset="0"/>
              </a:rPr>
              <a:t>1.</a:t>
            </a:r>
            <a:r>
              <a:rPr lang="de-DE" sz="1100" dirty="0">
                <a:solidFill>
                  <a:prstClr val="black"/>
                </a:solidFill>
                <a:latin typeface="Courier" charset="0"/>
              </a:rPr>
              <a:t>,   </a:t>
            </a:r>
            <a:r>
              <a:rPr lang="de-DE" sz="1100" b="1" dirty="0">
                <a:solidFill>
                  <a:srgbClr val="6600EE"/>
                </a:solidFill>
                <a:latin typeface="Courier-Bold" charset="0"/>
              </a:rPr>
              <a:t>2.</a:t>
            </a:r>
            <a:r>
              <a:rPr lang="de-DE" sz="1100" dirty="0">
                <a:solidFill>
                  <a:prstClr val="black"/>
                </a:solidFill>
                <a:latin typeface="Courier" charset="0"/>
              </a:rPr>
              <a:t>,   </a:t>
            </a:r>
            <a:r>
              <a:rPr lang="de-DE" sz="1100" b="1" dirty="0">
                <a:solidFill>
                  <a:srgbClr val="6600EE"/>
                </a:solidFill>
                <a:latin typeface="Courier-Bold" charset="0"/>
              </a:rPr>
              <a:t>3.</a:t>
            </a:r>
            <a:r>
              <a:rPr lang="de-DE" sz="1100" dirty="0">
                <a:solidFill>
                  <a:prstClr val="black"/>
                </a:solidFill>
                <a:latin typeface="Courier" charset="0"/>
              </a:rPr>
              <a:t>],</a:t>
            </a:r>
          </a:p>
          <a:p>
            <a:r>
              <a:rPr lang="de-DE" sz="1100" dirty="0">
                <a:solidFill>
                  <a:prstClr val="black"/>
                </a:solidFill>
                <a:latin typeface="Courier" charset="0"/>
              </a:rPr>
              <a:t>        [  </a:t>
            </a:r>
            <a:r>
              <a:rPr lang="de-DE" sz="1100" b="1" dirty="0">
                <a:solidFill>
                  <a:srgbClr val="6600EE"/>
                </a:solidFill>
                <a:latin typeface="Courier-Bold" charset="0"/>
              </a:rPr>
              <a:t>4.</a:t>
            </a:r>
            <a:r>
              <a:rPr lang="de-DE" sz="1100" dirty="0">
                <a:solidFill>
                  <a:prstClr val="black"/>
                </a:solidFill>
                <a:latin typeface="Courier" charset="0"/>
              </a:rPr>
              <a:t>,   </a:t>
            </a:r>
            <a:r>
              <a:rPr lang="de-DE" sz="1100" b="1" dirty="0">
                <a:solidFill>
                  <a:srgbClr val="6600EE"/>
                </a:solidFill>
                <a:latin typeface="Courier-Bold" charset="0"/>
              </a:rPr>
              <a:t>5.</a:t>
            </a:r>
            <a:r>
              <a:rPr lang="de-DE" sz="1100" dirty="0">
                <a:solidFill>
                  <a:prstClr val="black"/>
                </a:solidFill>
                <a:latin typeface="Courier" charset="0"/>
              </a:rPr>
              <a:t>,   </a:t>
            </a:r>
            <a:r>
              <a:rPr lang="de-DE" sz="1100" b="1" dirty="0">
                <a:solidFill>
                  <a:srgbClr val="6600EE"/>
                </a:solidFill>
                <a:latin typeface="Courier-Bold" charset="0"/>
              </a:rPr>
              <a:t>6.</a:t>
            </a:r>
            <a:r>
              <a:rPr lang="de-DE" sz="1100" dirty="0">
                <a:solidFill>
                  <a:prstClr val="black"/>
                </a:solidFill>
                <a:latin typeface="Courier" charset="0"/>
              </a:rPr>
              <a:t>,   </a:t>
            </a:r>
            <a:r>
              <a:rPr lang="de-DE" sz="1100" b="1" dirty="0">
                <a:solidFill>
                  <a:srgbClr val="6600EE"/>
                </a:solidFill>
                <a:latin typeface="Courier-Bold" charset="0"/>
              </a:rPr>
              <a:t>7.</a:t>
            </a:r>
            <a:r>
              <a:rPr lang="de-DE" sz="1100" dirty="0">
                <a:solidFill>
                  <a:prstClr val="black"/>
                </a:solidFill>
                <a:latin typeface="Courier" charset="0"/>
              </a:rPr>
              <a:t>],</a:t>
            </a:r>
          </a:p>
          <a:p>
            <a:r>
              <a:rPr lang="ro-RO" sz="1100" dirty="0">
                <a:solidFill>
                  <a:prstClr val="black"/>
                </a:solidFill>
                <a:latin typeface="Courier" charset="0"/>
              </a:rPr>
              <a:t>        [  </a:t>
            </a:r>
            <a:r>
              <a:rPr lang="ro-RO" sz="1100" b="1" dirty="0">
                <a:solidFill>
                  <a:srgbClr val="6600EE"/>
                </a:solidFill>
                <a:latin typeface="Courier-Bold" charset="0"/>
              </a:rPr>
              <a:t>8.</a:t>
            </a:r>
            <a:r>
              <a:rPr lang="ro-RO" sz="1100" dirty="0">
                <a:solidFill>
                  <a:prstClr val="black"/>
                </a:solidFill>
                <a:latin typeface="Courier" charset="0"/>
              </a:rPr>
              <a:t>,   </a:t>
            </a:r>
            <a:r>
              <a:rPr lang="ro-RO" sz="1100" b="1" dirty="0">
                <a:solidFill>
                  <a:srgbClr val="6600EE"/>
                </a:solidFill>
                <a:latin typeface="Courier-Bold" charset="0"/>
              </a:rPr>
              <a:t>9.</a:t>
            </a:r>
            <a:r>
              <a:rPr lang="ro-RO" sz="1100" dirty="0">
                <a:solidFill>
                  <a:prstClr val="black"/>
                </a:solidFill>
                <a:latin typeface="Courier" charset="0"/>
              </a:rPr>
              <a:t>,  </a:t>
            </a:r>
            <a:r>
              <a:rPr lang="ro-RO" sz="1100" b="1" dirty="0">
                <a:solidFill>
                  <a:srgbClr val="6600EE"/>
                </a:solidFill>
                <a:latin typeface="Courier-Bold" charset="0"/>
              </a:rPr>
              <a:t>10.</a:t>
            </a:r>
            <a:r>
              <a:rPr lang="ro-RO" sz="1100" dirty="0">
                <a:solidFill>
                  <a:prstClr val="black"/>
                </a:solidFill>
                <a:latin typeface="Courier" charset="0"/>
              </a:rPr>
              <a:t>,  </a:t>
            </a:r>
            <a:r>
              <a:rPr lang="ro-RO" sz="1100" b="1" dirty="0">
                <a:solidFill>
                  <a:srgbClr val="6600EE"/>
                </a:solidFill>
                <a:latin typeface="Courier-Bold" charset="0"/>
              </a:rPr>
              <a:t>11.</a:t>
            </a:r>
            <a:r>
              <a:rPr lang="ro-RO" sz="1100" dirty="0">
                <a:solidFill>
                  <a:prstClr val="black"/>
                </a:solidFill>
                <a:latin typeface="Courier" charset="0"/>
              </a:rPr>
              <a:t>]],</a:t>
            </a:r>
          </a:p>
          <a:p>
            <a:r>
              <a:rPr lang="de-DE" sz="1100" dirty="0">
                <a:solidFill>
                  <a:prstClr val="black"/>
                </a:solidFill>
                <a:latin typeface="Courier" charset="0"/>
              </a:rPr>
              <a:t>       [[ </a:t>
            </a:r>
            <a:r>
              <a:rPr lang="de-DE" sz="1100" b="1" dirty="0">
                <a:solidFill>
                  <a:srgbClr val="6600EE"/>
                </a:solidFill>
                <a:latin typeface="Courier-Bold" charset="0"/>
              </a:rPr>
              <a:t>12.</a:t>
            </a:r>
            <a:r>
              <a:rPr lang="de-DE" sz="1100" dirty="0">
                <a:solidFill>
                  <a:prstClr val="black"/>
                </a:solidFill>
                <a:latin typeface="Courier" charset="0"/>
              </a:rPr>
              <a:t>,  </a:t>
            </a:r>
            <a:r>
              <a:rPr lang="de-DE" sz="1100" b="1" dirty="0">
                <a:solidFill>
                  <a:srgbClr val="6600EE"/>
                </a:solidFill>
                <a:latin typeface="Courier-Bold" charset="0"/>
              </a:rPr>
              <a:t>13.</a:t>
            </a:r>
            <a:r>
              <a:rPr lang="de-DE" sz="1100" dirty="0">
                <a:solidFill>
                  <a:prstClr val="black"/>
                </a:solidFill>
                <a:latin typeface="Courier" charset="0"/>
              </a:rPr>
              <a:t>,  </a:t>
            </a:r>
            <a:r>
              <a:rPr lang="de-DE" sz="1100" b="1" dirty="0">
                <a:solidFill>
                  <a:srgbClr val="6600EE"/>
                </a:solidFill>
                <a:latin typeface="Courier-Bold" charset="0"/>
              </a:rPr>
              <a:t>14.</a:t>
            </a:r>
            <a:r>
              <a:rPr lang="de-DE" sz="1100" dirty="0">
                <a:solidFill>
                  <a:prstClr val="black"/>
                </a:solidFill>
                <a:latin typeface="Courier" charset="0"/>
              </a:rPr>
              <a:t>,  </a:t>
            </a:r>
            <a:r>
              <a:rPr lang="de-DE" sz="1100" b="1" dirty="0">
                <a:solidFill>
                  <a:srgbClr val="6600EE"/>
                </a:solidFill>
                <a:latin typeface="Courier-Bold" charset="0"/>
              </a:rPr>
              <a:t>15.</a:t>
            </a:r>
            <a:r>
              <a:rPr lang="de-DE" sz="1100" dirty="0">
                <a:solidFill>
                  <a:prstClr val="black"/>
                </a:solidFill>
                <a:latin typeface="Courier" charset="0"/>
              </a:rPr>
              <a:t>],</a:t>
            </a:r>
          </a:p>
          <a:p>
            <a:r>
              <a:rPr lang="ro-RO" sz="1100" dirty="0">
                <a:solidFill>
                  <a:prstClr val="black"/>
                </a:solidFill>
                <a:latin typeface="Courier" charset="0"/>
              </a:rPr>
              <a:t>        [ </a:t>
            </a:r>
            <a:r>
              <a:rPr lang="ro-RO" sz="1100" b="1" dirty="0">
                <a:solidFill>
                  <a:srgbClr val="6600EE"/>
                </a:solidFill>
                <a:latin typeface="Courier-Bold" charset="0"/>
              </a:rPr>
              <a:t>16.</a:t>
            </a:r>
            <a:r>
              <a:rPr lang="ro-RO" sz="1100" dirty="0">
                <a:solidFill>
                  <a:prstClr val="black"/>
                </a:solidFill>
                <a:latin typeface="Courier" charset="0"/>
              </a:rPr>
              <a:t>,  </a:t>
            </a:r>
            <a:r>
              <a:rPr lang="ro-RO" sz="1100" b="1" dirty="0">
                <a:solidFill>
                  <a:srgbClr val="6600EE"/>
                </a:solidFill>
                <a:latin typeface="Courier-Bold" charset="0"/>
              </a:rPr>
              <a:t>17.</a:t>
            </a:r>
            <a:r>
              <a:rPr lang="ro-RO" sz="1100" dirty="0">
                <a:solidFill>
                  <a:prstClr val="black"/>
                </a:solidFill>
                <a:latin typeface="Courier" charset="0"/>
              </a:rPr>
              <a:t>,  </a:t>
            </a:r>
            <a:r>
              <a:rPr lang="ro-RO" sz="1100" b="1" dirty="0">
                <a:solidFill>
                  <a:srgbClr val="6600EE"/>
                </a:solidFill>
                <a:latin typeface="Courier-Bold" charset="0"/>
              </a:rPr>
              <a:t>18.</a:t>
            </a:r>
            <a:r>
              <a:rPr lang="ro-RO" sz="1100" dirty="0">
                <a:solidFill>
                  <a:prstClr val="black"/>
                </a:solidFill>
                <a:latin typeface="Courier" charset="0"/>
              </a:rPr>
              <a:t>,  </a:t>
            </a:r>
            <a:r>
              <a:rPr lang="ro-RO" sz="1100" b="1" dirty="0">
                <a:solidFill>
                  <a:srgbClr val="6600EE"/>
                </a:solidFill>
                <a:latin typeface="Courier-Bold" charset="0"/>
              </a:rPr>
              <a:t>19.</a:t>
            </a:r>
            <a:r>
              <a:rPr lang="ro-RO" sz="1100" dirty="0">
                <a:solidFill>
                  <a:prstClr val="black"/>
                </a:solidFill>
                <a:latin typeface="Courier" charset="0"/>
              </a:rPr>
              <a:t>],</a:t>
            </a:r>
          </a:p>
          <a:p>
            <a:r>
              <a:rPr lang="de-DE" sz="1100" dirty="0">
                <a:solidFill>
                  <a:prstClr val="black"/>
                </a:solidFill>
                <a:latin typeface="Courier" charset="0"/>
              </a:rPr>
              <a:t>        [ </a:t>
            </a:r>
            <a:r>
              <a:rPr lang="de-DE" sz="1100" b="1" dirty="0">
                <a:solidFill>
                  <a:srgbClr val="6600EE"/>
                </a:solidFill>
                <a:latin typeface="Courier-Bold" charset="0"/>
              </a:rPr>
              <a:t>20.</a:t>
            </a:r>
            <a:r>
              <a:rPr lang="de-DE" sz="1100" dirty="0">
                <a:solidFill>
                  <a:prstClr val="black"/>
                </a:solidFill>
                <a:latin typeface="Courier" charset="0"/>
              </a:rPr>
              <a:t>,  </a:t>
            </a:r>
            <a:r>
              <a:rPr lang="de-DE" sz="1100" b="1" dirty="0">
                <a:solidFill>
                  <a:srgbClr val="6600EE"/>
                </a:solidFill>
                <a:latin typeface="Courier-Bold" charset="0"/>
              </a:rPr>
              <a:t>21.</a:t>
            </a:r>
            <a:r>
              <a:rPr lang="de-DE" sz="1100" dirty="0">
                <a:solidFill>
                  <a:prstClr val="black"/>
                </a:solidFill>
                <a:latin typeface="Courier" charset="0"/>
              </a:rPr>
              <a:t>,  </a:t>
            </a:r>
            <a:r>
              <a:rPr lang="de-DE" sz="1100" b="1" dirty="0">
                <a:solidFill>
                  <a:srgbClr val="6600EE"/>
                </a:solidFill>
                <a:latin typeface="Courier-Bold" charset="0"/>
              </a:rPr>
              <a:t>22.</a:t>
            </a:r>
            <a:r>
              <a:rPr lang="de-DE" sz="1100" dirty="0">
                <a:solidFill>
                  <a:prstClr val="black"/>
                </a:solidFill>
                <a:latin typeface="Courier" charset="0"/>
              </a:rPr>
              <a:t>,  </a:t>
            </a:r>
            <a:r>
              <a:rPr lang="de-DE" sz="1100" b="1" dirty="0">
                <a:solidFill>
                  <a:srgbClr val="6600EE"/>
                </a:solidFill>
                <a:latin typeface="Courier-Bold" charset="0"/>
              </a:rPr>
              <a:t>23.</a:t>
            </a:r>
            <a:r>
              <a:rPr lang="de-DE" sz="1100" dirty="0">
                <a:solidFill>
                  <a:prstClr val="black"/>
                </a:solidFill>
                <a:latin typeface="Courier" charset="0"/>
              </a:rPr>
              <a:t>]]])</a:t>
            </a: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crr</a:t>
            </a:r>
            <a:r>
              <a:rPr lang="en-US" sz="1100" dirty="0">
                <a:solidFill>
                  <a:prstClr val="black"/>
                </a:solidFill>
                <a:latin typeface="Courier" charset="0"/>
              </a:rPr>
              <a:t>[</a:t>
            </a:r>
            <a:r>
              <a:rPr lang="en-US" sz="1100" dirty="0">
                <a:solidFill>
                  <a:srgbClr val="333333"/>
                </a:solidFill>
                <a:latin typeface="Courier" charset="0"/>
              </a:rPr>
              <a:t>...</a:t>
            </a:r>
            <a:r>
              <a:rPr lang="en-US" sz="1100" dirty="0">
                <a:solidFill>
                  <a:prstClr val="black"/>
                </a:solidFill>
                <a:latin typeface="Courier" charset="0"/>
              </a:rPr>
              <a:t>,(</a:t>
            </a:r>
            <a:r>
              <a:rPr lang="en-US" sz="1100" b="1" dirty="0">
                <a:solidFill>
                  <a:srgbClr val="0000DD"/>
                </a:solidFill>
                <a:latin typeface="Courier-Bold" charset="0"/>
              </a:rPr>
              <a:t>0</a:t>
            </a:r>
            <a:r>
              <a:rPr lang="en-US" sz="1100" dirty="0">
                <a:solidFill>
                  <a:prstClr val="black"/>
                </a:solidFill>
                <a:latin typeface="Courier" charset="0"/>
              </a:rPr>
              <a:t>,</a:t>
            </a:r>
            <a:r>
              <a:rPr lang="en-US" sz="1100" b="1" dirty="0">
                <a:solidFill>
                  <a:srgbClr val="0000DD"/>
                </a:solidFill>
                <a:latin typeface="Courier-Bold" charset="0"/>
              </a:rPr>
              <a:t>2</a:t>
            </a:r>
            <a:r>
              <a:rPr lang="en-US" sz="1100" dirty="0">
                <a:solidFill>
                  <a:prstClr val="black"/>
                </a:solidFill>
                <a:latin typeface="Courier" charset="0"/>
              </a:rPr>
              <a:t>)]</a:t>
            </a:r>
          </a:p>
          <a:p>
            <a:r>
              <a:rPr lang="de-DE" sz="1100" dirty="0" err="1">
                <a:solidFill>
                  <a:prstClr val="black"/>
                </a:solidFill>
                <a:latin typeface="Courier" charset="0"/>
              </a:rPr>
              <a:t>array</a:t>
            </a:r>
            <a:r>
              <a:rPr lang="de-DE" sz="1100" dirty="0">
                <a:solidFill>
                  <a:prstClr val="black"/>
                </a:solidFill>
                <a:latin typeface="Courier" charset="0"/>
              </a:rPr>
              <a:t>([[[  </a:t>
            </a:r>
            <a:r>
              <a:rPr lang="de-DE" sz="1100" b="1" dirty="0">
                <a:solidFill>
                  <a:srgbClr val="6600EE"/>
                </a:solidFill>
                <a:latin typeface="Courier-Bold" charset="0"/>
              </a:rPr>
              <a:t>0.</a:t>
            </a:r>
            <a:r>
              <a:rPr lang="de-DE" sz="1100" dirty="0">
                <a:solidFill>
                  <a:prstClr val="black"/>
                </a:solidFill>
                <a:latin typeface="Courier" charset="0"/>
              </a:rPr>
              <a:t>,   </a:t>
            </a:r>
            <a:r>
              <a:rPr lang="de-DE" sz="1100" b="1" dirty="0">
                <a:solidFill>
                  <a:srgbClr val="6600EE"/>
                </a:solidFill>
                <a:latin typeface="Courier-Bold" charset="0"/>
              </a:rPr>
              <a:t>2.</a:t>
            </a:r>
            <a:r>
              <a:rPr lang="de-DE" sz="1100" dirty="0">
                <a:solidFill>
                  <a:prstClr val="black"/>
                </a:solidFill>
                <a:latin typeface="Courier" charset="0"/>
              </a:rPr>
              <a:t>],</a:t>
            </a:r>
          </a:p>
          <a:p>
            <a:r>
              <a:rPr lang="de-DE" sz="1100" dirty="0">
                <a:solidFill>
                  <a:prstClr val="black"/>
                </a:solidFill>
                <a:latin typeface="Courier" charset="0"/>
              </a:rPr>
              <a:t>        [  </a:t>
            </a:r>
            <a:r>
              <a:rPr lang="de-DE" sz="1100" b="1" dirty="0">
                <a:solidFill>
                  <a:srgbClr val="6600EE"/>
                </a:solidFill>
                <a:latin typeface="Courier-Bold" charset="0"/>
              </a:rPr>
              <a:t>4.</a:t>
            </a:r>
            <a:r>
              <a:rPr lang="de-DE" sz="1100" dirty="0">
                <a:solidFill>
                  <a:prstClr val="black"/>
                </a:solidFill>
                <a:latin typeface="Courier" charset="0"/>
              </a:rPr>
              <a:t>,   </a:t>
            </a:r>
            <a:r>
              <a:rPr lang="de-DE" sz="1100" b="1" dirty="0">
                <a:solidFill>
                  <a:srgbClr val="6600EE"/>
                </a:solidFill>
                <a:latin typeface="Courier-Bold" charset="0"/>
              </a:rPr>
              <a:t>6.</a:t>
            </a:r>
            <a:r>
              <a:rPr lang="de-DE" sz="1100" dirty="0">
                <a:solidFill>
                  <a:prstClr val="black"/>
                </a:solidFill>
                <a:latin typeface="Courier" charset="0"/>
              </a:rPr>
              <a:t>],</a:t>
            </a:r>
          </a:p>
          <a:p>
            <a:r>
              <a:rPr lang="de-DE" sz="1100" dirty="0">
                <a:solidFill>
                  <a:prstClr val="black"/>
                </a:solidFill>
                <a:latin typeface="Courier" charset="0"/>
              </a:rPr>
              <a:t>        [  </a:t>
            </a:r>
            <a:r>
              <a:rPr lang="de-DE" sz="1100" b="1" dirty="0">
                <a:solidFill>
                  <a:srgbClr val="6600EE"/>
                </a:solidFill>
                <a:latin typeface="Courier-Bold" charset="0"/>
              </a:rPr>
              <a:t>8.</a:t>
            </a:r>
            <a:r>
              <a:rPr lang="de-DE" sz="1100" dirty="0">
                <a:solidFill>
                  <a:prstClr val="black"/>
                </a:solidFill>
                <a:latin typeface="Courier" charset="0"/>
              </a:rPr>
              <a:t>,  </a:t>
            </a:r>
            <a:r>
              <a:rPr lang="de-DE" sz="1100" b="1" dirty="0">
                <a:solidFill>
                  <a:srgbClr val="6600EE"/>
                </a:solidFill>
                <a:latin typeface="Courier-Bold" charset="0"/>
              </a:rPr>
              <a:t>10.</a:t>
            </a:r>
            <a:r>
              <a:rPr lang="de-DE" sz="1100" dirty="0">
                <a:solidFill>
                  <a:prstClr val="black"/>
                </a:solidFill>
                <a:latin typeface="Courier" charset="0"/>
              </a:rPr>
              <a:t>]],</a:t>
            </a:r>
          </a:p>
          <a:p>
            <a:r>
              <a:rPr lang="de-DE" sz="1100" dirty="0">
                <a:solidFill>
                  <a:prstClr val="black"/>
                </a:solidFill>
                <a:latin typeface="Courier" charset="0"/>
              </a:rPr>
              <a:t>       [[ </a:t>
            </a:r>
            <a:r>
              <a:rPr lang="de-DE" sz="1100" b="1" dirty="0">
                <a:solidFill>
                  <a:srgbClr val="6600EE"/>
                </a:solidFill>
                <a:latin typeface="Courier-Bold" charset="0"/>
              </a:rPr>
              <a:t>12.</a:t>
            </a:r>
            <a:r>
              <a:rPr lang="de-DE" sz="1100" dirty="0">
                <a:solidFill>
                  <a:prstClr val="black"/>
                </a:solidFill>
                <a:latin typeface="Courier" charset="0"/>
              </a:rPr>
              <a:t>,  </a:t>
            </a:r>
            <a:r>
              <a:rPr lang="de-DE" sz="1100" b="1" dirty="0">
                <a:solidFill>
                  <a:srgbClr val="6600EE"/>
                </a:solidFill>
                <a:latin typeface="Courier-Bold" charset="0"/>
              </a:rPr>
              <a:t>14.</a:t>
            </a:r>
            <a:r>
              <a:rPr lang="de-DE" sz="1100" dirty="0">
                <a:solidFill>
                  <a:prstClr val="black"/>
                </a:solidFill>
                <a:latin typeface="Courier" charset="0"/>
              </a:rPr>
              <a:t>],</a:t>
            </a:r>
          </a:p>
          <a:p>
            <a:r>
              <a:rPr lang="de-DE" sz="1100" dirty="0">
                <a:solidFill>
                  <a:prstClr val="black"/>
                </a:solidFill>
                <a:latin typeface="Courier" charset="0"/>
              </a:rPr>
              <a:t>        [ </a:t>
            </a:r>
            <a:r>
              <a:rPr lang="de-DE" sz="1100" b="1" dirty="0">
                <a:solidFill>
                  <a:srgbClr val="6600EE"/>
                </a:solidFill>
                <a:latin typeface="Courier-Bold" charset="0"/>
              </a:rPr>
              <a:t>16.</a:t>
            </a:r>
            <a:r>
              <a:rPr lang="de-DE" sz="1100" dirty="0">
                <a:solidFill>
                  <a:prstClr val="black"/>
                </a:solidFill>
                <a:latin typeface="Courier" charset="0"/>
              </a:rPr>
              <a:t>,  </a:t>
            </a:r>
            <a:r>
              <a:rPr lang="de-DE" sz="1100" b="1" dirty="0">
                <a:solidFill>
                  <a:srgbClr val="6600EE"/>
                </a:solidFill>
                <a:latin typeface="Courier-Bold" charset="0"/>
              </a:rPr>
              <a:t>18.</a:t>
            </a:r>
            <a:r>
              <a:rPr lang="de-DE" sz="1100" dirty="0">
                <a:solidFill>
                  <a:prstClr val="black"/>
                </a:solidFill>
                <a:latin typeface="Courier" charset="0"/>
              </a:rPr>
              <a:t>],</a:t>
            </a:r>
          </a:p>
          <a:p>
            <a:r>
              <a:rPr lang="de-DE" sz="1100" dirty="0">
                <a:solidFill>
                  <a:prstClr val="black"/>
                </a:solidFill>
                <a:latin typeface="Courier" charset="0"/>
              </a:rPr>
              <a:t>        [ </a:t>
            </a:r>
            <a:r>
              <a:rPr lang="de-DE" sz="1100" b="1" dirty="0">
                <a:solidFill>
                  <a:srgbClr val="6600EE"/>
                </a:solidFill>
                <a:latin typeface="Courier-Bold" charset="0"/>
              </a:rPr>
              <a:t>20.</a:t>
            </a:r>
            <a:r>
              <a:rPr lang="de-DE" sz="1100" dirty="0">
                <a:solidFill>
                  <a:prstClr val="black"/>
                </a:solidFill>
                <a:latin typeface="Courier" charset="0"/>
              </a:rPr>
              <a:t>,  </a:t>
            </a:r>
            <a:r>
              <a:rPr lang="de-DE" sz="1100" b="1" dirty="0">
                <a:solidFill>
                  <a:srgbClr val="6600EE"/>
                </a:solidFill>
                <a:latin typeface="Courier-Bold" charset="0"/>
              </a:rPr>
              <a:t>22.</a:t>
            </a:r>
            <a:r>
              <a:rPr lang="de-DE" sz="1100" dirty="0">
                <a:solidFill>
                  <a:prstClr val="black"/>
                </a:solidFill>
                <a:latin typeface="Courier" charset="0"/>
              </a:rPr>
              <a:t>]]])</a:t>
            </a:r>
          </a:p>
        </p:txBody>
      </p:sp>
      <p:sp>
        <p:nvSpPr>
          <p:cNvPr id="9" name="TextBox 8"/>
          <p:cNvSpPr txBox="1"/>
          <p:nvPr/>
        </p:nvSpPr>
        <p:spPr>
          <a:xfrm>
            <a:off x="353236" y="4504938"/>
            <a:ext cx="2173672" cy="369332"/>
          </a:xfrm>
          <a:prstGeom prst="rect">
            <a:avLst/>
          </a:prstGeom>
          <a:noFill/>
        </p:spPr>
        <p:txBody>
          <a:bodyPr wrap="none" rtlCol="0">
            <a:spAutoFit/>
          </a:bodyPr>
          <a:lstStyle/>
          <a:p>
            <a:r>
              <a:rPr lang="en-US" dirty="0" smtClean="0"/>
              <a:t>Select only </a:t>
            </a:r>
            <a:r>
              <a:rPr lang="en-US" smtClean="0"/>
              <a:t>two rows</a:t>
            </a:r>
            <a:endParaRPr lang="en-US"/>
          </a:p>
        </p:txBody>
      </p:sp>
      <p:sp>
        <p:nvSpPr>
          <p:cNvPr id="10" name="TextBox 9"/>
          <p:cNvSpPr txBox="1"/>
          <p:nvPr/>
        </p:nvSpPr>
        <p:spPr>
          <a:xfrm>
            <a:off x="2822963" y="5268832"/>
            <a:ext cx="2112278" cy="646331"/>
          </a:xfrm>
          <a:prstGeom prst="rect">
            <a:avLst/>
          </a:prstGeom>
          <a:noFill/>
        </p:spPr>
        <p:txBody>
          <a:bodyPr wrap="square" rtlCol="0">
            <a:spAutoFit/>
          </a:bodyPr>
          <a:lstStyle/>
          <a:p>
            <a:pPr algn="r"/>
            <a:r>
              <a:rPr lang="en-US" dirty="0" smtClean="0"/>
              <a:t>Select </a:t>
            </a:r>
            <a:r>
              <a:rPr lang="en-US" smtClean="0"/>
              <a:t>two groups in </a:t>
            </a:r>
            <a:r>
              <a:rPr lang="en-US" dirty="0" smtClean="0"/>
              <a:t>the last dimension</a:t>
            </a:r>
            <a:endParaRPr lang="en-US" dirty="0"/>
          </a:p>
        </p:txBody>
      </p:sp>
    </p:spTree>
    <p:extLst>
      <p:ext uri="{BB962C8B-B14F-4D97-AF65-F5344CB8AC3E}">
        <p14:creationId xmlns:p14="http://schemas.microsoft.com/office/powerpoint/2010/main" val="40176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 Using Boolean Arrays</a:t>
            </a:r>
            <a:endParaRPr lang="en-US" dirty="0"/>
          </a:p>
        </p:txBody>
      </p:sp>
      <p:sp>
        <p:nvSpPr>
          <p:cNvPr id="3" name="Content Placeholder 2"/>
          <p:cNvSpPr>
            <a:spLocks noGrp="1"/>
          </p:cNvSpPr>
          <p:nvPr>
            <p:ph idx="1"/>
          </p:nvPr>
        </p:nvSpPr>
        <p:spPr>
          <a:xfrm>
            <a:off x="628650" y="1258646"/>
            <a:ext cx="7886700" cy="2838730"/>
          </a:xfrm>
        </p:spPr>
        <p:txBody>
          <a:bodyPr/>
          <a:lstStyle/>
          <a:p>
            <a:r>
              <a:rPr lang="en-US" dirty="0" smtClean="0"/>
              <a:t>Logical </a:t>
            </a:r>
            <a:r>
              <a:rPr lang="en-US" smtClean="0"/>
              <a:t>operators return a Boolean array as a “selector”.</a:t>
            </a:r>
            <a:endParaRPr lang="en-US"/>
          </a:p>
        </p:txBody>
      </p:sp>
      <p:sp>
        <p:nvSpPr>
          <p:cNvPr id="4" name="Slide Number Placeholder 3"/>
          <p:cNvSpPr>
            <a:spLocks noGrp="1"/>
          </p:cNvSpPr>
          <p:nvPr>
            <p:ph type="sldNum" sz="quarter" idx="12"/>
          </p:nvPr>
        </p:nvSpPr>
        <p:spPr/>
        <p:txBody>
          <a:bodyPr/>
          <a:lstStyle/>
          <a:p>
            <a:fld id="{6113E31D-E2AB-40D1-8B51-AFA5AFEF393A}" type="slidenum">
              <a:rPr lang="en-US" smtClean="0"/>
              <a:t>37</a:t>
            </a:fld>
            <a:endParaRPr lang="en-US" dirty="0"/>
          </a:p>
        </p:txBody>
      </p:sp>
      <p:sp>
        <p:nvSpPr>
          <p:cNvPr id="5" name="TextBox 4"/>
          <p:cNvSpPr txBox="1"/>
          <p:nvPr/>
        </p:nvSpPr>
        <p:spPr>
          <a:xfrm>
            <a:off x="1888412" y="1635163"/>
            <a:ext cx="5367175" cy="2462213"/>
          </a:xfrm>
          <a:prstGeom prst="rect">
            <a:avLst/>
          </a:prstGeom>
          <a:noFill/>
        </p:spPr>
        <p:txBody>
          <a:bodyPr wrap="none" rtlCol="0">
            <a:spAutoFit/>
          </a:bodyPr>
          <a:lstStyle/>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arr</a:t>
            </a:r>
            <a:r>
              <a:rPr lang="en-US" sz="1100" dirty="0">
                <a:solidFill>
                  <a:prstClr val="black"/>
                </a:solidFill>
                <a:latin typeface="Courier" charset="0"/>
              </a:rPr>
              <a:t> </a:t>
            </a:r>
            <a:r>
              <a:rPr lang="en-US" sz="1100" dirty="0">
                <a:solidFill>
                  <a:srgbClr val="333333"/>
                </a:solidFill>
                <a:latin typeface="Courier" charset="0"/>
              </a:rPr>
              <a:t>=</a:t>
            </a:r>
            <a:r>
              <a:rPr lang="en-US" sz="1100" dirty="0">
                <a:solidFill>
                  <a:prstClr val="black"/>
                </a:solidFill>
                <a:latin typeface="Courier" charset="0"/>
              </a:rPr>
              <a:t> </a:t>
            </a:r>
            <a:r>
              <a:rPr lang="en-US" sz="1100" dirty="0" err="1">
                <a:solidFill>
                  <a:prstClr val="black"/>
                </a:solidFill>
                <a:latin typeface="Courier" charset="0"/>
              </a:rPr>
              <a:t>np</a:t>
            </a:r>
            <a:r>
              <a:rPr lang="en-US" sz="1100" dirty="0" err="1">
                <a:solidFill>
                  <a:srgbClr val="333333"/>
                </a:solidFill>
                <a:latin typeface="Courier" charset="0"/>
              </a:rPr>
              <a:t>.</a:t>
            </a:r>
            <a:r>
              <a:rPr lang="en-US" sz="1100" dirty="0" err="1">
                <a:solidFill>
                  <a:prstClr val="black"/>
                </a:solidFill>
                <a:latin typeface="Courier" charset="0"/>
              </a:rPr>
              <a:t>arange</a:t>
            </a:r>
            <a:r>
              <a:rPr lang="en-US" sz="1100" dirty="0">
                <a:solidFill>
                  <a:prstClr val="black"/>
                </a:solidFill>
                <a:latin typeface="Courier" charset="0"/>
              </a:rPr>
              <a:t>(</a:t>
            </a:r>
            <a:r>
              <a:rPr lang="en-US" sz="1100" b="1" dirty="0">
                <a:solidFill>
                  <a:srgbClr val="0000DD"/>
                </a:solidFill>
                <a:latin typeface="Courier-Bold" charset="0"/>
              </a:rPr>
              <a:t>6</a:t>
            </a:r>
            <a:r>
              <a:rPr lang="en-US" sz="1100" dirty="0">
                <a:solidFill>
                  <a:prstClr val="black"/>
                </a:solidFill>
                <a:latin typeface="Courier" charset="0"/>
              </a:rPr>
              <a:t>, </a:t>
            </a:r>
            <a:r>
              <a:rPr lang="en-US" sz="1100" dirty="0" err="1">
                <a:solidFill>
                  <a:prstClr val="black"/>
                </a:solidFill>
                <a:latin typeface="Courier" charset="0"/>
              </a:rPr>
              <a:t>dtype</a:t>
            </a:r>
            <a:r>
              <a:rPr lang="en-US" sz="1100" dirty="0">
                <a:solidFill>
                  <a:srgbClr val="333333"/>
                </a:solidFill>
                <a:latin typeface="Courier" charset="0"/>
              </a:rPr>
              <a:t>=</a:t>
            </a:r>
            <a:r>
              <a:rPr lang="en-US" sz="1100" dirty="0">
                <a:solidFill>
                  <a:prstClr val="black"/>
                </a:solidFill>
                <a:latin typeface="Courier" charset="0"/>
              </a:rPr>
              <a:t>'float64')</a:t>
            </a: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arr</a:t>
            </a:r>
            <a:endParaRPr lang="en-US" sz="1100" dirty="0">
              <a:solidFill>
                <a:prstClr val="black"/>
              </a:solidFill>
              <a:latin typeface="Courier" charset="0"/>
            </a:endParaRPr>
          </a:p>
          <a:p>
            <a:r>
              <a:rPr lang="ro-RO" sz="1100" dirty="0" err="1">
                <a:solidFill>
                  <a:prstClr val="black"/>
                </a:solidFill>
                <a:latin typeface="Courier" charset="0"/>
              </a:rPr>
              <a:t>array</a:t>
            </a:r>
            <a:r>
              <a:rPr lang="ro-RO" sz="1100" dirty="0">
                <a:solidFill>
                  <a:prstClr val="black"/>
                </a:solidFill>
                <a:latin typeface="Courier" charset="0"/>
              </a:rPr>
              <a:t>([ </a:t>
            </a:r>
            <a:r>
              <a:rPr lang="ro-RO" sz="1100" b="1" dirty="0">
                <a:solidFill>
                  <a:srgbClr val="6600EE"/>
                </a:solidFill>
                <a:latin typeface="Courier-Bold" charset="0"/>
              </a:rPr>
              <a:t>0.</a:t>
            </a:r>
            <a:r>
              <a:rPr lang="ro-RO" sz="1100" dirty="0">
                <a:solidFill>
                  <a:prstClr val="black"/>
                </a:solidFill>
                <a:latin typeface="Courier" charset="0"/>
              </a:rPr>
              <a:t>,  </a:t>
            </a:r>
            <a:r>
              <a:rPr lang="ro-RO" sz="1100" b="1" dirty="0">
                <a:solidFill>
                  <a:srgbClr val="6600EE"/>
                </a:solidFill>
                <a:latin typeface="Courier-Bold" charset="0"/>
              </a:rPr>
              <a:t>1.</a:t>
            </a:r>
            <a:r>
              <a:rPr lang="ro-RO" sz="1100" dirty="0">
                <a:solidFill>
                  <a:prstClr val="black"/>
                </a:solidFill>
                <a:latin typeface="Courier" charset="0"/>
              </a:rPr>
              <a:t>,  </a:t>
            </a:r>
            <a:r>
              <a:rPr lang="ro-RO" sz="1100" b="1" dirty="0">
                <a:solidFill>
                  <a:srgbClr val="6600EE"/>
                </a:solidFill>
                <a:latin typeface="Courier-Bold" charset="0"/>
              </a:rPr>
              <a:t>2.</a:t>
            </a:r>
            <a:r>
              <a:rPr lang="ro-RO" sz="1100" dirty="0">
                <a:solidFill>
                  <a:prstClr val="black"/>
                </a:solidFill>
                <a:latin typeface="Courier" charset="0"/>
              </a:rPr>
              <a:t>,  </a:t>
            </a:r>
            <a:r>
              <a:rPr lang="ro-RO" sz="1100" b="1" dirty="0">
                <a:solidFill>
                  <a:srgbClr val="6600EE"/>
                </a:solidFill>
                <a:latin typeface="Courier-Bold" charset="0"/>
              </a:rPr>
              <a:t>3.</a:t>
            </a:r>
            <a:r>
              <a:rPr lang="ro-RO" sz="1100" dirty="0">
                <a:solidFill>
                  <a:prstClr val="black"/>
                </a:solidFill>
                <a:latin typeface="Courier" charset="0"/>
              </a:rPr>
              <a:t>,  </a:t>
            </a:r>
            <a:r>
              <a:rPr lang="ro-RO" sz="1100" b="1" dirty="0">
                <a:solidFill>
                  <a:srgbClr val="6600EE"/>
                </a:solidFill>
                <a:latin typeface="Courier-Bold" charset="0"/>
              </a:rPr>
              <a:t>4.</a:t>
            </a:r>
            <a:r>
              <a:rPr lang="ro-RO" sz="1100" dirty="0">
                <a:solidFill>
                  <a:prstClr val="black"/>
                </a:solidFill>
                <a:latin typeface="Courier" charset="0"/>
              </a:rPr>
              <a:t>,  </a:t>
            </a:r>
            <a:r>
              <a:rPr lang="ro-RO" sz="1100" b="1" dirty="0">
                <a:solidFill>
                  <a:srgbClr val="6600EE"/>
                </a:solidFill>
                <a:latin typeface="Courier-Bold" charset="0"/>
              </a:rPr>
              <a:t>5.</a:t>
            </a:r>
            <a:r>
              <a:rPr lang="ro-RO" sz="1100" dirty="0">
                <a:solidFill>
                  <a:prstClr val="black"/>
                </a:solidFill>
                <a:latin typeface="Courier" charset="0"/>
              </a:rPr>
              <a:t>])</a:t>
            </a: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slct</a:t>
            </a:r>
            <a:r>
              <a:rPr lang="en-US" sz="1100" dirty="0">
                <a:solidFill>
                  <a:prstClr val="black"/>
                </a:solidFill>
                <a:latin typeface="Courier" charset="0"/>
              </a:rPr>
              <a:t> </a:t>
            </a:r>
            <a:r>
              <a:rPr lang="en-US" sz="1100" dirty="0">
                <a:solidFill>
                  <a:srgbClr val="333333"/>
                </a:solidFill>
                <a:latin typeface="Courier" charset="0"/>
              </a:rPr>
              <a:t>=</a:t>
            </a:r>
            <a:r>
              <a:rPr lang="en-US" sz="1100" dirty="0">
                <a:solidFill>
                  <a:prstClr val="black"/>
                </a:solidFill>
                <a:latin typeface="Courier" charset="0"/>
              </a:rPr>
              <a:t> </a:t>
            </a:r>
            <a:r>
              <a:rPr lang="en-US" sz="1100" dirty="0" err="1">
                <a:solidFill>
                  <a:prstClr val="black"/>
                </a:solidFill>
                <a:latin typeface="Courier" charset="0"/>
              </a:rPr>
              <a:t>arr</a:t>
            </a:r>
            <a:r>
              <a:rPr lang="en-US" sz="1100" dirty="0">
                <a:solidFill>
                  <a:prstClr val="black"/>
                </a:solidFill>
                <a:latin typeface="Courier" charset="0"/>
              </a:rPr>
              <a:t> </a:t>
            </a:r>
            <a:r>
              <a:rPr lang="en-US" sz="1100" dirty="0">
                <a:solidFill>
                  <a:srgbClr val="333333"/>
                </a:solidFill>
                <a:latin typeface="Courier" charset="0"/>
              </a:rPr>
              <a:t>&lt;</a:t>
            </a:r>
            <a:r>
              <a:rPr lang="en-US" sz="1100" dirty="0">
                <a:solidFill>
                  <a:prstClr val="black"/>
                </a:solidFill>
                <a:latin typeface="Courier" charset="0"/>
              </a:rPr>
              <a:t> </a:t>
            </a:r>
            <a:r>
              <a:rPr lang="en-US" sz="1100" b="1" dirty="0">
                <a:solidFill>
                  <a:srgbClr val="0000DD"/>
                </a:solidFill>
                <a:latin typeface="Courier-Bold" charset="0"/>
              </a:rPr>
              <a:t>3</a:t>
            </a:r>
            <a:endParaRPr lang="en-US" sz="1100" dirty="0">
              <a:solidFill>
                <a:prstClr val="black"/>
              </a:solidFill>
              <a:latin typeface="Courier" charset="0"/>
            </a:endParaRP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slct</a:t>
            </a:r>
            <a:endParaRPr lang="en-US" sz="1100" dirty="0">
              <a:solidFill>
                <a:prstClr val="black"/>
              </a:solidFill>
              <a:latin typeface="Courier" charset="0"/>
            </a:endParaRPr>
          </a:p>
          <a:p>
            <a:r>
              <a:rPr lang="en-US" sz="1100" dirty="0">
                <a:solidFill>
                  <a:prstClr val="black"/>
                </a:solidFill>
                <a:latin typeface="Courier" charset="0"/>
              </a:rPr>
              <a:t>array([ </a:t>
            </a:r>
            <a:r>
              <a:rPr lang="en-US" sz="1100" dirty="0">
                <a:solidFill>
                  <a:srgbClr val="007020"/>
                </a:solidFill>
                <a:latin typeface="Courier" charset="0"/>
              </a:rPr>
              <a:t>True</a:t>
            </a:r>
            <a:r>
              <a:rPr lang="en-US" sz="1100" dirty="0">
                <a:solidFill>
                  <a:prstClr val="black"/>
                </a:solidFill>
                <a:latin typeface="Courier" charset="0"/>
              </a:rPr>
              <a:t>,  </a:t>
            </a:r>
            <a:r>
              <a:rPr lang="en-US" sz="1100" dirty="0">
                <a:solidFill>
                  <a:srgbClr val="007020"/>
                </a:solidFill>
                <a:latin typeface="Courier" charset="0"/>
              </a:rPr>
              <a:t>True</a:t>
            </a:r>
            <a:r>
              <a:rPr lang="en-US" sz="1100" dirty="0">
                <a:solidFill>
                  <a:prstClr val="black"/>
                </a:solidFill>
                <a:latin typeface="Courier" charset="0"/>
              </a:rPr>
              <a:t>,  </a:t>
            </a:r>
            <a:r>
              <a:rPr lang="en-US" sz="1100" dirty="0">
                <a:solidFill>
                  <a:srgbClr val="007020"/>
                </a:solidFill>
                <a:latin typeface="Courier" charset="0"/>
              </a:rPr>
              <a:t>True</a:t>
            </a:r>
            <a:r>
              <a:rPr lang="en-US" sz="1100" dirty="0">
                <a:solidFill>
                  <a:prstClr val="black"/>
                </a:solidFill>
                <a:latin typeface="Courier" charset="0"/>
              </a:rPr>
              <a:t>, </a:t>
            </a:r>
            <a:r>
              <a:rPr lang="en-US" sz="1100" dirty="0">
                <a:solidFill>
                  <a:srgbClr val="007020"/>
                </a:solidFill>
                <a:latin typeface="Courier" charset="0"/>
              </a:rPr>
              <a:t>False</a:t>
            </a:r>
            <a:r>
              <a:rPr lang="en-US" sz="1100" dirty="0">
                <a:solidFill>
                  <a:prstClr val="black"/>
                </a:solidFill>
                <a:latin typeface="Courier" charset="0"/>
              </a:rPr>
              <a:t>, </a:t>
            </a:r>
            <a:r>
              <a:rPr lang="en-US" sz="1100" dirty="0">
                <a:solidFill>
                  <a:srgbClr val="007020"/>
                </a:solidFill>
                <a:latin typeface="Courier" charset="0"/>
              </a:rPr>
              <a:t>False</a:t>
            </a:r>
            <a:r>
              <a:rPr lang="en-US" sz="1100" dirty="0">
                <a:solidFill>
                  <a:prstClr val="black"/>
                </a:solidFill>
                <a:latin typeface="Courier" charset="0"/>
              </a:rPr>
              <a:t>, </a:t>
            </a:r>
            <a:r>
              <a:rPr lang="en-US" sz="1100" dirty="0">
                <a:solidFill>
                  <a:srgbClr val="007020"/>
                </a:solidFill>
                <a:latin typeface="Courier" charset="0"/>
              </a:rPr>
              <a:t>False</a:t>
            </a:r>
            <a:r>
              <a:rPr lang="en-US" sz="1100" dirty="0">
                <a:solidFill>
                  <a:prstClr val="black"/>
                </a:solidFill>
                <a:latin typeface="Courier" charset="0"/>
              </a:rPr>
              <a:t>], </a:t>
            </a:r>
            <a:r>
              <a:rPr lang="en-US" sz="1100" dirty="0" err="1">
                <a:solidFill>
                  <a:prstClr val="black"/>
                </a:solidFill>
                <a:latin typeface="Courier" charset="0"/>
              </a:rPr>
              <a:t>dtype</a:t>
            </a:r>
            <a:r>
              <a:rPr lang="en-US" sz="1100" dirty="0">
                <a:solidFill>
                  <a:srgbClr val="333333"/>
                </a:solidFill>
                <a:latin typeface="Courier" charset="0"/>
              </a:rPr>
              <a:t>=</a:t>
            </a:r>
            <a:r>
              <a:rPr lang="en-US" sz="1100" dirty="0" err="1">
                <a:solidFill>
                  <a:srgbClr val="007020"/>
                </a:solidFill>
                <a:latin typeface="Courier" charset="0"/>
              </a:rPr>
              <a:t>bool</a:t>
            </a:r>
            <a:r>
              <a:rPr lang="en-US" sz="1100" dirty="0">
                <a:solidFill>
                  <a:prstClr val="black"/>
                </a:solidFill>
                <a:latin typeface="Courier" charset="0"/>
              </a:rPr>
              <a:t>)</a:t>
            </a: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arr</a:t>
            </a:r>
            <a:r>
              <a:rPr lang="en-US" sz="1100" dirty="0">
                <a:solidFill>
                  <a:prstClr val="black"/>
                </a:solidFill>
                <a:latin typeface="Courier" charset="0"/>
              </a:rPr>
              <a:t>[</a:t>
            </a:r>
            <a:r>
              <a:rPr lang="en-US" sz="1100" dirty="0" err="1">
                <a:solidFill>
                  <a:prstClr val="black"/>
                </a:solidFill>
                <a:latin typeface="Courier" charset="0"/>
              </a:rPr>
              <a:t>slct</a:t>
            </a:r>
            <a:r>
              <a:rPr lang="en-US" sz="1100" dirty="0">
                <a:solidFill>
                  <a:prstClr val="black"/>
                </a:solidFill>
                <a:latin typeface="Courier" charset="0"/>
              </a:rPr>
              <a:t>]</a:t>
            </a:r>
          </a:p>
          <a:p>
            <a:r>
              <a:rPr lang="tr-TR" sz="1100" dirty="0" err="1">
                <a:solidFill>
                  <a:prstClr val="black"/>
                </a:solidFill>
                <a:latin typeface="Courier" charset="0"/>
              </a:rPr>
              <a:t>array</a:t>
            </a:r>
            <a:r>
              <a:rPr lang="tr-TR" sz="1100" dirty="0">
                <a:solidFill>
                  <a:prstClr val="black"/>
                </a:solidFill>
                <a:latin typeface="Courier" charset="0"/>
              </a:rPr>
              <a:t>([ </a:t>
            </a:r>
            <a:r>
              <a:rPr lang="tr-TR" sz="1100" b="1" dirty="0">
                <a:solidFill>
                  <a:srgbClr val="6600EE"/>
                </a:solidFill>
                <a:latin typeface="Courier-Bold" charset="0"/>
              </a:rPr>
              <a:t>0.</a:t>
            </a:r>
            <a:r>
              <a:rPr lang="tr-TR" sz="1100" dirty="0">
                <a:solidFill>
                  <a:prstClr val="black"/>
                </a:solidFill>
                <a:latin typeface="Courier" charset="0"/>
              </a:rPr>
              <a:t>,  </a:t>
            </a:r>
            <a:r>
              <a:rPr lang="tr-TR" sz="1100" b="1" dirty="0">
                <a:solidFill>
                  <a:srgbClr val="6600EE"/>
                </a:solidFill>
                <a:latin typeface="Courier-Bold" charset="0"/>
              </a:rPr>
              <a:t>1.</a:t>
            </a:r>
            <a:r>
              <a:rPr lang="tr-TR" sz="1100" dirty="0">
                <a:solidFill>
                  <a:prstClr val="black"/>
                </a:solidFill>
                <a:latin typeface="Courier" charset="0"/>
              </a:rPr>
              <a:t>,  </a:t>
            </a:r>
            <a:r>
              <a:rPr lang="tr-TR" sz="1100" b="1" dirty="0">
                <a:solidFill>
                  <a:srgbClr val="6600EE"/>
                </a:solidFill>
                <a:latin typeface="Courier-Bold" charset="0"/>
              </a:rPr>
              <a:t>2</a:t>
            </a:r>
            <a:r>
              <a:rPr lang="tr-TR" sz="1100" b="1" dirty="0" smtClean="0">
                <a:solidFill>
                  <a:srgbClr val="6600EE"/>
                </a:solidFill>
                <a:latin typeface="Courier-Bold" charset="0"/>
              </a:rPr>
              <a:t>.</a:t>
            </a:r>
            <a:r>
              <a:rPr lang="tr-TR" sz="1100" dirty="0" smtClean="0">
                <a:solidFill>
                  <a:prstClr val="black"/>
                </a:solidFill>
                <a:latin typeface="Courier" charset="0"/>
              </a:rPr>
              <a:t>])</a:t>
            </a:r>
          </a:p>
          <a:p>
            <a:endParaRPr lang="tr-TR" sz="1100" dirty="0">
              <a:solidFill>
                <a:prstClr val="black"/>
              </a:solidFill>
              <a:latin typeface="Courier" charset="0"/>
            </a:endParaRPr>
          </a:p>
          <a:p>
            <a:r>
              <a:rPr lang="hr-HR" sz="1100" dirty="0">
                <a:solidFill>
                  <a:srgbClr val="333333"/>
                </a:solidFill>
                <a:latin typeface="Courier" charset="0"/>
              </a:rPr>
              <a:t>&gt;&gt;&gt;</a:t>
            </a:r>
            <a:r>
              <a:rPr lang="hr-HR" sz="1100" dirty="0">
                <a:solidFill>
                  <a:prstClr val="black"/>
                </a:solidFill>
                <a:latin typeface="Courier" charset="0"/>
              </a:rPr>
              <a:t> </a:t>
            </a:r>
            <a:r>
              <a:rPr lang="hr-HR" sz="1100" dirty="0" err="1">
                <a:solidFill>
                  <a:prstClr val="black"/>
                </a:solidFill>
                <a:latin typeface="Courier" charset="0"/>
              </a:rPr>
              <a:t>slct</a:t>
            </a:r>
            <a:r>
              <a:rPr lang="hr-HR" sz="1100" dirty="0">
                <a:solidFill>
                  <a:prstClr val="black"/>
                </a:solidFill>
                <a:latin typeface="Courier" charset="0"/>
              </a:rPr>
              <a:t> </a:t>
            </a:r>
            <a:r>
              <a:rPr lang="hr-HR" sz="1100" dirty="0">
                <a:solidFill>
                  <a:srgbClr val="333333"/>
                </a:solidFill>
                <a:latin typeface="Courier" charset="0"/>
              </a:rPr>
              <a:t>=</a:t>
            </a:r>
            <a:r>
              <a:rPr lang="hr-HR" sz="1100" dirty="0">
                <a:solidFill>
                  <a:prstClr val="black"/>
                </a:solidFill>
                <a:latin typeface="Courier" charset="0"/>
              </a:rPr>
              <a:t> (</a:t>
            </a:r>
            <a:r>
              <a:rPr lang="hr-HR" sz="1100" dirty="0" err="1">
                <a:solidFill>
                  <a:prstClr val="black"/>
                </a:solidFill>
                <a:latin typeface="Courier" charset="0"/>
              </a:rPr>
              <a:t>arr</a:t>
            </a:r>
            <a:r>
              <a:rPr lang="hr-HR" sz="1100" dirty="0">
                <a:solidFill>
                  <a:prstClr val="black"/>
                </a:solidFill>
                <a:latin typeface="Courier" charset="0"/>
              </a:rPr>
              <a:t> </a:t>
            </a:r>
            <a:r>
              <a:rPr lang="hr-HR" sz="1100" dirty="0">
                <a:solidFill>
                  <a:srgbClr val="333333"/>
                </a:solidFill>
                <a:latin typeface="Courier" charset="0"/>
              </a:rPr>
              <a:t>&lt;</a:t>
            </a:r>
            <a:r>
              <a:rPr lang="hr-HR" sz="1100" dirty="0">
                <a:solidFill>
                  <a:prstClr val="black"/>
                </a:solidFill>
                <a:latin typeface="Courier" charset="0"/>
              </a:rPr>
              <a:t> </a:t>
            </a:r>
            <a:r>
              <a:rPr lang="hr-HR" sz="1100" b="1" dirty="0">
                <a:solidFill>
                  <a:srgbClr val="0000DD"/>
                </a:solidFill>
                <a:latin typeface="Courier-Bold" charset="0"/>
              </a:rPr>
              <a:t>3</a:t>
            </a:r>
            <a:r>
              <a:rPr lang="hr-HR" sz="1100" dirty="0">
                <a:solidFill>
                  <a:prstClr val="black"/>
                </a:solidFill>
                <a:latin typeface="Courier" charset="0"/>
              </a:rPr>
              <a:t>) </a:t>
            </a:r>
            <a:r>
              <a:rPr lang="hr-HR" sz="1100" dirty="0">
                <a:solidFill>
                  <a:srgbClr val="333333"/>
                </a:solidFill>
                <a:latin typeface="Courier" charset="0"/>
              </a:rPr>
              <a:t>|</a:t>
            </a:r>
            <a:r>
              <a:rPr lang="hr-HR" sz="1100" dirty="0">
                <a:solidFill>
                  <a:prstClr val="black"/>
                </a:solidFill>
                <a:latin typeface="Courier" charset="0"/>
              </a:rPr>
              <a:t> (</a:t>
            </a:r>
            <a:r>
              <a:rPr lang="hr-HR" sz="1100" dirty="0" err="1">
                <a:solidFill>
                  <a:prstClr val="black"/>
                </a:solidFill>
                <a:latin typeface="Courier" charset="0"/>
              </a:rPr>
              <a:t>arr</a:t>
            </a:r>
            <a:r>
              <a:rPr lang="hr-HR" sz="1100" dirty="0">
                <a:solidFill>
                  <a:prstClr val="black"/>
                </a:solidFill>
                <a:latin typeface="Courier" charset="0"/>
              </a:rPr>
              <a:t> </a:t>
            </a:r>
            <a:r>
              <a:rPr lang="hr-HR" sz="1100" dirty="0">
                <a:solidFill>
                  <a:srgbClr val="333333"/>
                </a:solidFill>
                <a:latin typeface="Courier" charset="0"/>
              </a:rPr>
              <a:t>&gt;</a:t>
            </a:r>
            <a:r>
              <a:rPr lang="hr-HR" sz="1100" dirty="0">
                <a:solidFill>
                  <a:prstClr val="black"/>
                </a:solidFill>
                <a:latin typeface="Courier" charset="0"/>
              </a:rPr>
              <a:t> </a:t>
            </a:r>
            <a:r>
              <a:rPr lang="hr-HR" sz="1100" b="1" dirty="0">
                <a:solidFill>
                  <a:srgbClr val="0000DD"/>
                </a:solidFill>
                <a:latin typeface="Courier-Bold" charset="0"/>
              </a:rPr>
              <a:t>4</a:t>
            </a:r>
            <a:r>
              <a:rPr lang="hr-HR" sz="1100" dirty="0">
                <a:solidFill>
                  <a:prstClr val="black"/>
                </a:solidFill>
                <a:latin typeface="Courier" charset="0"/>
              </a:rPr>
              <a:t>)</a:t>
            </a: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slct</a:t>
            </a:r>
            <a:endParaRPr lang="en-US" sz="1100" dirty="0">
              <a:solidFill>
                <a:prstClr val="black"/>
              </a:solidFill>
              <a:latin typeface="Courier" charset="0"/>
            </a:endParaRPr>
          </a:p>
          <a:p>
            <a:r>
              <a:rPr lang="en-US" sz="1100" dirty="0">
                <a:solidFill>
                  <a:prstClr val="black"/>
                </a:solidFill>
                <a:latin typeface="Courier" charset="0"/>
              </a:rPr>
              <a:t>array([ </a:t>
            </a:r>
            <a:r>
              <a:rPr lang="en-US" sz="1100" dirty="0">
                <a:solidFill>
                  <a:srgbClr val="007020"/>
                </a:solidFill>
                <a:latin typeface="Courier" charset="0"/>
              </a:rPr>
              <a:t>True</a:t>
            </a:r>
            <a:r>
              <a:rPr lang="en-US" sz="1100" dirty="0">
                <a:solidFill>
                  <a:prstClr val="black"/>
                </a:solidFill>
                <a:latin typeface="Courier" charset="0"/>
              </a:rPr>
              <a:t>,  </a:t>
            </a:r>
            <a:r>
              <a:rPr lang="en-US" sz="1100" dirty="0">
                <a:solidFill>
                  <a:srgbClr val="007020"/>
                </a:solidFill>
                <a:latin typeface="Courier" charset="0"/>
              </a:rPr>
              <a:t>True</a:t>
            </a:r>
            <a:r>
              <a:rPr lang="en-US" sz="1100" dirty="0">
                <a:solidFill>
                  <a:prstClr val="black"/>
                </a:solidFill>
                <a:latin typeface="Courier" charset="0"/>
              </a:rPr>
              <a:t>,  </a:t>
            </a:r>
            <a:r>
              <a:rPr lang="en-US" sz="1100" dirty="0">
                <a:solidFill>
                  <a:srgbClr val="007020"/>
                </a:solidFill>
                <a:latin typeface="Courier" charset="0"/>
              </a:rPr>
              <a:t>True</a:t>
            </a:r>
            <a:r>
              <a:rPr lang="en-US" sz="1100" dirty="0">
                <a:solidFill>
                  <a:prstClr val="black"/>
                </a:solidFill>
                <a:latin typeface="Courier" charset="0"/>
              </a:rPr>
              <a:t>, </a:t>
            </a:r>
            <a:r>
              <a:rPr lang="en-US" sz="1100" dirty="0">
                <a:solidFill>
                  <a:srgbClr val="007020"/>
                </a:solidFill>
                <a:latin typeface="Courier" charset="0"/>
              </a:rPr>
              <a:t>False</a:t>
            </a:r>
            <a:r>
              <a:rPr lang="en-US" sz="1100" dirty="0">
                <a:solidFill>
                  <a:prstClr val="black"/>
                </a:solidFill>
                <a:latin typeface="Courier" charset="0"/>
              </a:rPr>
              <a:t>, </a:t>
            </a:r>
            <a:r>
              <a:rPr lang="en-US" sz="1100" dirty="0">
                <a:solidFill>
                  <a:srgbClr val="007020"/>
                </a:solidFill>
                <a:latin typeface="Courier" charset="0"/>
              </a:rPr>
              <a:t>False</a:t>
            </a:r>
            <a:r>
              <a:rPr lang="en-US" sz="1100" dirty="0">
                <a:solidFill>
                  <a:prstClr val="black"/>
                </a:solidFill>
                <a:latin typeface="Courier" charset="0"/>
              </a:rPr>
              <a:t>,  </a:t>
            </a:r>
            <a:r>
              <a:rPr lang="en-US" sz="1100" dirty="0">
                <a:solidFill>
                  <a:srgbClr val="007020"/>
                </a:solidFill>
                <a:latin typeface="Courier" charset="0"/>
              </a:rPr>
              <a:t>True</a:t>
            </a:r>
            <a:r>
              <a:rPr lang="en-US" sz="1100" dirty="0">
                <a:solidFill>
                  <a:prstClr val="black"/>
                </a:solidFill>
                <a:latin typeface="Courier" charset="0"/>
              </a:rPr>
              <a:t>], </a:t>
            </a:r>
            <a:r>
              <a:rPr lang="en-US" sz="1100" dirty="0" err="1">
                <a:solidFill>
                  <a:prstClr val="black"/>
                </a:solidFill>
                <a:latin typeface="Courier" charset="0"/>
              </a:rPr>
              <a:t>dtype</a:t>
            </a:r>
            <a:r>
              <a:rPr lang="en-US" sz="1100" dirty="0">
                <a:solidFill>
                  <a:srgbClr val="333333"/>
                </a:solidFill>
                <a:latin typeface="Courier" charset="0"/>
              </a:rPr>
              <a:t>=</a:t>
            </a:r>
            <a:r>
              <a:rPr lang="en-US" sz="1100" dirty="0" err="1">
                <a:solidFill>
                  <a:srgbClr val="007020"/>
                </a:solidFill>
                <a:latin typeface="Courier" charset="0"/>
              </a:rPr>
              <a:t>bool</a:t>
            </a:r>
            <a:r>
              <a:rPr lang="en-US" sz="1100" dirty="0">
                <a:solidFill>
                  <a:prstClr val="black"/>
                </a:solidFill>
                <a:latin typeface="Courier" charset="0"/>
              </a:rPr>
              <a:t>)</a:t>
            </a: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arr</a:t>
            </a:r>
            <a:r>
              <a:rPr lang="en-US" sz="1100" dirty="0">
                <a:solidFill>
                  <a:prstClr val="black"/>
                </a:solidFill>
                <a:latin typeface="Courier" charset="0"/>
              </a:rPr>
              <a:t>[</a:t>
            </a:r>
            <a:r>
              <a:rPr lang="en-US" sz="1100" dirty="0" err="1">
                <a:solidFill>
                  <a:prstClr val="black"/>
                </a:solidFill>
                <a:latin typeface="Courier" charset="0"/>
              </a:rPr>
              <a:t>slct</a:t>
            </a:r>
            <a:r>
              <a:rPr lang="en-US" sz="1100" dirty="0">
                <a:solidFill>
                  <a:prstClr val="black"/>
                </a:solidFill>
                <a:latin typeface="Courier" charset="0"/>
              </a:rPr>
              <a:t>]</a:t>
            </a:r>
          </a:p>
          <a:p>
            <a:r>
              <a:rPr lang="tr-TR" sz="1100" dirty="0" err="1">
                <a:solidFill>
                  <a:prstClr val="black"/>
                </a:solidFill>
                <a:latin typeface="Courier" charset="0"/>
              </a:rPr>
              <a:t>array</a:t>
            </a:r>
            <a:r>
              <a:rPr lang="tr-TR" sz="1100" dirty="0">
                <a:solidFill>
                  <a:prstClr val="black"/>
                </a:solidFill>
                <a:latin typeface="Courier" charset="0"/>
              </a:rPr>
              <a:t>([ </a:t>
            </a:r>
            <a:r>
              <a:rPr lang="tr-TR" sz="1100" b="1" dirty="0">
                <a:solidFill>
                  <a:srgbClr val="6600EE"/>
                </a:solidFill>
                <a:latin typeface="Courier-Bold" charset="0"/>
              </a:rPr>
              <a:t>0.</a:t>
            </a:r>
            <a:r>
              <a:rPr lang="tr-TR" sz="1100" dirty="0">
                <a:solidFill>
                  <a:prstClr val="black"/>
                </a:solidFill>
                <a:latin typeface="Courier" charset="0"/>
              </a:rPr>
              <a:t>,  </a:t>
            </a:r>
            <a:r>
              <a:rPr lang="tr-TR" sz="1100" b="1" dirty="0">
                <a:solidFill>
                  <a:srgbClr val="6600EE"/>
                </a:solidFill>
                <a:latin typeface="Courier-Bold" charset="0"/>
              </a:rPr>
              <a:t>1.</a:t>
            </a:r>
            <a:r>
              <a:rPr lang="tr-TR" sz="1100" dirty="0">
                <a:solidFill>
                  <a:prstClr val="black"/>
                </a:solidFill>
                <a:latin typeface="Courier" charset="0"/>
              </a:rPr>
              <a:t>,  </a:t>
            </a:r>
            <a:r>
              <a:rPr lang="tr-TR" sz="1100" b="1" dirty="0">
                <a:solidFill>
                  <a:srgbClr val="6600EE"/>
                </a:solidFill>
                <a:latin typeface="Courier-Bold" charset="0"/>
              </a:rPr>
              <a:t>2.</a:t>
            </a:r>
            <a:r>
              <a:rPr lang="tr-TR" sz="1100" dirty="0">
                <a:solidFill>
                  <a:prstClr val="black"/>
                </a:solidFill>
                <a:latin typeface="Courier" charset="0"/>
              </a:rPr>
              <a:t>,  </a:t>
            </a:r>
            <a:r>
              <a:rPr lang="tr-TR" sz="1100" b="1" dirty="0">
                <a:solidFill>
                  <a:srgbClr val="6600EE"/>
                </a:solidFill>
                <a:latin typeface="Courier-Bold" charset="0"/>
              </a:rPr>
              <a:t>5.</a:t>
            </a:r>
            <a:r>
              <a:rPr lang="tr-TR" sz="1100" dirty="0">
                <a:solidFill>
                  <a:prstClr val="black"/>
                </a:solidFill>
                <a:latin typeface="Courier" charset="0"/>
              </a:rPr>
              <a:t>])</a:t>
            </a:r>
            <a:endParaRPr lang="en-US" sz="1100" dirty="0"/>
          </a:p>
        </p:txBody>
      </p:sp>
      <p:sp>
        <p:nvSpPr>
          <p:cNvPr id="6" name="Content Placeholder 2"/>
          <p:cNvSpPr txBox="1">
            <a:spLocks/>
          </p:cNvSpPr>
          <p:nvPr/>
        </p:nvSpPr>
        <p:spPr>
          <a:xfrm>
            <a:off x="628650" y="4097376"/>
            <a:ext cx="7886700" cy="182306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dirty="0" smtClean="0"/>
              <a:t>The shapes must be identical</a:t>
            </a:r>
            <a:endParaRPr lang="en-US" dirty="0"/>
          </a:p>
        </p:txBody>
      </p:sp>
      <p:sp>
        <p:nvSpPr>
          <p:cNvPr id="7" name="TextBox 6"/>
          <p:cNvSpPr txBox="1"/>
          <p:nvPr/>
        </p:nvSpPr>
        <p:spPr>
          <a:xfrm>
            <a:off x="1548575" y="4473893"/>
            <a:ext cx="6046848" cy="1446550"/>
          </a:xfrm>
          <a:prstGeom prst="rect">
            <a:avLst/>
          </a:prstGeom>
          <a:noFill/>
        </p:spPr>
        <p:txBody>
          <a:bodyPr wrap="none" rtlCol="0">
            <a:spAutoFit/>
          </a:bodyPr>
          <a:lstStyle/>
          <a:p>
            <a:r>
              <a:rPr lang="pl-PL" sz="1100" smtClean="0">
                <a:solidFill>
                  <a:srgbClr val="333333"/>
                </a:solidFill>
                <a:latin typeface="Courier" charset="0"/>
              </a:rPr>
              <a:t>&gt;&gt;&gt;</a:t>
            </a:r>
            <a:r>
              <a:rPr lang="pl-PL" sz="1100" smtClean="0">
                <a:solidFill>
                  <a:prstClr val="black"/>
                </a:solidFill>
                <a:latin typeface="Courier" charset="0"/>
              </a:rPr>
              <a:t> </a:t>
            </a:r>
            <a:r>
              <a:rPr lang="pl-PL" sz="1100" dirty="0" err="1">
                <a:solidFill>
                  <a:prstClr val="black"/>
                </a:solidFill>
                <a:latin typeface="Courier" charset="0"/>
              </a:rPr>
              <a:t>slct</a:t>
            </a:r>
            <a:r>
              <a:rPr lang="pl-PL" sz="1100" dirty="0">
                <a:solidFill>
                  <a:prstClr val="black"/>
                </a:solidFill>
                <a:latin typeface="Courier" charset="0"/>
              </a:rPr>
              <a:t> </a:t>
            </a:r>
            <a:r>
              <a:rPr lang="pl-PL" sz="1100" dirty="0">
                <a:solidFill>
                  <a:srgbClr val="333333"/>
                </a:solidFill>
                <a:latin typeface="Courier" charset="0"/>
              </a:rPr>
              <a:t>=</a:t>
            </a:r>
            <a:r>
              <a:rPr lang="pl-PL" sz="1100" dirty="0">
                <a:solidFill>
                  <a:prstClr val="black"/>
                </a:solidFill>
                <a:latin typeface="Courier" charset="0"/>
              </a:rPr>
              <a:t> </a:t>
            </a:r>
            <a:r>
              <a:rPr lang="pl-PL" sz="1100" dirty="0" err="1">
                <a:solidFill>
                  <a:prstClr val="black"/>
                </a:solidFill>
                <a:latin typeface="Courier" charset="0"/>
              </a:rPr>
              <a:t>np</a:t>
            </a:r>
            <a:r>
              <a:rPr lang="pl-PL" sz="1100" dirty="0" err="1">
                <a:solidFill>
                  <a:srgbClr val="333333"/>
                </a:solidFill>
                <a:latin typeface="Courier" charset="0"/>
              </a:rPr>
              <a:t>.</a:t>
            </a:r>
            <a:r>
              <a:rPr lang="pl-PL" sz="1100" dirty="0" err="1">
                <a:solidFill>
                  <a:prstClr val="black"/>
                </a:solidFill>
                <a:latin typeface="Courier" charset="0"/>
              </a:rPr>
              <a:t>concatenate</a:t>
            </a:r>
            <a:r>
              <a:rPr lang="pl-PL" sz="1100" dirty="0">
                <a:solidFill>
                  <a:prstClr val="black"/>
                </a:solidFill>
                <a:latin typeface="Courier" charset="0"/>
              </a:rPr>
              <a:t>((</a:t>
            </a:r>
            <a:r>
              <a:rPr lang="pl-PL" sz="1100" dirty="0" err="1">
                <a:solidFill>
                  <a:prstClr val="black"/>
                </a:solidFill>
                <a:latin typeface="Courier" charset="0"/>
              </a:rPr>
              <a:t>arr</a:t>
            </a:r>
            <a:r>
              <a:rPr lang="pl-PL" sz="1100" dirty="0">
                <a:solidFill>
                  <a:prstClr val="black"/>
                </a:solidFill>
                <a:latin typeface="Courier" charset="0"/>
              </a:rPr>
              <a:t> </a:t>
            </a:r>
            <a:r>
              <a:rPr lang="pl-PL" sz="1100" dirty="0">
                <a:solidFill>
                  <a:srgbClr val="333333"/>
                </a:solidFill>
                <a:latin typeface="Courier" charset="0"/>
              </a:rPr>
              <a:t>&lt;</a:t>
            </a:r>
            <a:r>
              <a:rPr lang="pl-PL" sz="1100" dirty="0">
                <a:solidFill>
                  <a:prstClr val="black"/>
                </a:solidFill>
                <a:latin typeface="Courier" charset="0"/>
              </a:rPr>
              <a:t> </a:t>
            </a:r>
            <a:r>
              <a:rPr lang="pl-PL" sz="1100" b="1" dirty="0">
                <a:solidFill>
                  <a:srgbClr val="0000DD"/>
                </a:solidFill>
                <a:latin typeface="Courier-Bold" charset="0"/>
              </a:rPr>
              <a:t>3</a:t>
            </a:r>
            <a:r>
              <a:rPr lang="pl-PL" sz="1100" dirty="0">
                <a:solidFill>
                  <a:prstClr val="black"/>
                </a:solidFill>
                <a:latin typeface="Courier" charset="0"/>
              </a:rPr>
              <a:t>, </a:t>
            </a:r>
            <a:r>
              <a:rPr lang="pl-PL" sz="1100" dirty="0" err="1">
                <a:solidFill>
                  <a:prstClr val="black"/>
                </a:solidFill>
                <a:latin typeface="Courier" charset="0"/>
              </a:rPr>
              <a:t>arr</a:t>
            </a:r>
            <a:r>
              <a:rPr lang="pl-PL" sz="1100" dirty="0">
                <a:solidFill>
                  <a:prstClr val="black"/>
                </a:solidFill>
                <a:latin typeface="Courier" charset="0"/>
              </a:rPr>
              <a:t> </a:t>
            </a:r>
            <a:r>
              <a:rPr lang="pl-PL" sz="1100" dirty="0">
                <a:solidFill>
                  <a:srgbClr val="333333"/>
                </a:solidFill>
                <a:latin typeface="Courier" charset="0"/>
              </a:rPr>
              <a:t>&gt;</a:t>
            </a:r>
            <a:r>
              <a:rPr lang="pl-PL" sz="1100" dirty="0">
                <a:solidFill>
                  <a:prstClr val="black"/>
                </a:solidFill>
                <a:latin typeface="Courier" charset="0"/>
              </a:rPr>
              <a:t> </a:t>
            </a:r>
            <a:r>
              <a:rPr lang="pl-PL" sz="1100" b="1" dirty="0">
                <a:solidFill>
                  <a:srgbClr val="0000DD"/>
                </a:solidFill>
                <a:latin typeface="Courier-Bold" charset="0"/>
              </a:rPr>
              <a:t>4</a:t>
            </a:r>
            <a:r>
              <a:rPr lang="pl-PL" sz="1100" dirty="0">
                <a:solidFill>
                  <a:prstClr val="black"/>
                </a:solidFill>
                <a:latin typeface="Courier" charset="0"/>
              </a:rPr>
              <a:t>))</a:t>
            </a: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slct</a:t>
            </a:r>
            <a:endParaRPr lang="en-US" sz="1100" dirty="0">
              <a:solidFill>
                <a:prstClr val="black"/>
              </a:solidFill>
              <a:latin typeface="Courier" charset="0"/>
            </a:endParaRPr>
          </a:p>
          <a:p>
            <a:r>
              <a:rPr lang="en-US" sz="1100" dirty="0">
                <a:solidFill>
                  <a:prstClr val="black"/>
                </a:solidFill>
                <a:latin typeface="Courier" charset="0"/>
              </a:rPr>
              <a:t>array([ </a:t>
            </a:r>
            <a:r>
              <a:rPr lang="en-US" sz="1100" dirty="0">
                <a:solidFill>
                  <a:srgbClr val="007020"/>
                </a:solidFill>
                <a:latin typeface="Courier" charset="0"/>
              </a:rPr>
              <a:t>True</a:t>
            </a:r>
            <a:r>
              <a:rPr lang="en-US" sz="1100" dirty="0">
                <a:solidFill>
                  <a:prstClr val="black"/>
                </a:solidFill>
                <a:latin typeface="Courier" charset="0"/>
              </a:rPr>
              <a:t>,  </a:t>
            </a:r>
            <a:r>
              <a:rPr lang="en-US" sz="1100" dirty="0">
                <a:solidFill>
                  <a:srgbClr val="007020"/>
                </a:solidFill>
                <a:latin typeface="Courier" charset="0"/>
              </a:rPr>
              <a:t>True</a:t>
            </a:r>
            <a:r>
              <a:rPr lang="en-US" sz="1100" dirty="0">
                <a:solidFill>
                  <a:prstClr val="black"/>
                </a:solidFill>
                <a:latin typeface="Courier" charset="0"/>
              </a:rPr>
              <a:t>,  </a:t>
            </a:r>
            <a:r>
              <a:rPr lang="en-US" sz="1100" dirty="0">
                <a:solidFill>
                  <a:srgbClr val="007020"/>
                </a:solidFill>
                <a:latin typeface="Courier" charset="0"/>
              </a:rPr>
              <a:t>True</a:t>
            </a:r>
            <a:r>
              <a:rPr lang="en-US" sz="1100" dirty="0">
                <a:solidFill>
                  <a:prstClr val="black"/>
                </a:solidFill>
                <a:latin typeface="Courier" charset="0"/>
              </a:rPr>
              <a:t>, </a:t>
            </a:r>
            <a:r>
              <a:rPr lang="en-US" sz="1100" dirty="0">
                <a:solidFill>
                  <a:srgbClr val="007020"/>
                </a:solidFill>
                <a:latin typeface="Courier" charset="0"/>
              </a:rPr>
              <a:t>False</a:t>
            </a:r>
            <a:r>
              <a:rPr lang="en-US" sz="1100" dirty="0">
                <a:solidFill>
                  <a:prstClr val="black"/>
                </a:solidFill>
                <a:latin typeface="Courier" charset="0"/>
              </a:rPr>
              <a:t>, </a:t>
            </a:r>
            <a:r>
              <a:rPr lang="en-US" sz="1100" dirty="0">
                <a:solidFill>
                  <a:srgbClr val="007020"/>
                </a:solidFill>
                <a:latin typeface="Courier" charset="0"/>
              </a:rPr>
              <a:t>False</a:t>
            </a:r>
            <a:r>
              <a:rPr lang="en-US" sz="1100" dirty="0">
                <a:solidFill>
                  <a:prstClr val="black"/>
                </a:solidFill>
                <a:latin typeface="Courier" charset="0"/>
              </a:rPr>
              <a:t>, </a:t>
            </a:r>
            <a:r>
              <a:rPr lang="en-US" sz="1100" dirty="0">
                <a:solidFill>
                  <a:srgbClr val="007020"/>
                </a:solidFill>
                <a:latin typeface="Courier" charset="0"/>
              </a:rPr>
              <a:t>False</a:t>
            </a:r>
            <a:r>
              <a:rPr lang="en-US" sz="1100" dirty="0">
                <a:solidFill>
                  <a:prstClr val="black"/>
                </a:solidFill>
                <a:latin typeface="Courier" charset="0"/>
              </a:rPr>
              <a:t>, </a:t>
            </a:r>
            <a:r>
              <a:rPr lang="en-US" sz="1100" dirty="0">
                <a:solidFill>
                  <a:srgbClr val="007020"/>
                </a:solidFill>
                <a:latin typeface="Courier" charset="0"/>
              </a:rPr>
              <a:t>False</a:t>
            </a:r>
            <a:r>
              <a:rPr lang="en-US" sz="1100" dirty="0">
                <a:solidFill>
                  <a:prstClr val="black"/>
                </a:solidFill>
                <a:latin typeface="Courier" charset="0"/>
              </a:rPr>
              <a:t>, </a:t>
            </a:r>
            <a:r>
              <a:rPr lang="en-US" sz="1100" dirty="0">
                <a:solidFill>
                  <a:srgbClr val="007020"/>
                </a:solidFill>
                <a:latin typeface="Courier" charset="0"/>
              </a:rPr>
              <a:t>False</a:t>
            </a:r>
            <a:r>
              <a:rPr lang="en-US" sz="1100" dirty="0">
                <a:solidFill>
                  <a:prstClr val="black"/>
                </a:solidFill>
                <a:latin typeface="Courier" charset="0"/>
              </a:rPr>
              <a:t>, </a:t>
            </a:r>
            <a:r>
              <a:rPr lang="en-US" sz="1100" dirty="0">
                <a:solidFill>
                  <a:srgbClr val="007020"/>
                </a:solidFill>
                <a:latin typeface="Courier" charset="0"/>
              </a:rPr>
              <a:t>False</a:t>
            </a:r>
            <a:r>
              <a:rPr lang="en-US" sz="1100" dirty="0">
                <a:solidFill>
                  <a:prstClr val="black"/>
                </a:solidFill>
                <a:latin typeface="Courier" charset="0"/>
              </a:rPr>
              <a:t>,</a:t>
            </a:r>
          </a:p>
          <a:p>
            <a:r>
              <a:rPr lang="en-US" sz="1100" dirty="0">
                <a:solidFill>
                  <a:prstClr val="black"/>
                </a:solidFill>
                <a:latin typeface="Courier" charset="0"/>
              </a:rPr>
              <a:t>       </a:t>
            </a:r>
            <a:r>
              <a:rPr lang="en-US" sz="1100" dirty="0">
                <a:solidFill>
                  <a:srgbClr val="007020"/>
                </a:solidFill>
                <a:latin typeface="Courier" charset="0"/>
              </a:rPr>
              <a:t>False</a:t>
            </a:r>
            <a:r>
              <a:rPr lang="en-US" sz="1100" dirty="0">
                <a:solidFill>
                  <a:prstClr val="black"/>
                </a:solidFill>
                <a:latin typeface="Courier" charset="0"/>
              </a:rPr>
              <a:t>, </a:t>
            </a:r>
            <a:r>
              <a:rPr lang="en-US" sz="1100" dirty="0">
                <a:solidFill>
                  <a:srgbClr val="007020"/>
                </a:solidFill>
                <a:latin typeface="Courier" charset="0"/>
              </a:rPr>
              <a:t>False</a:t>
            </a:r>
            <a:r>
              <a:rPr lang="en-US" sz="1100" dirty="0">
                <a:solidFill>
                  <a:prstClr val="black"/>
                </a:solidFill>
                <a:latin typeface="Courier" charset="0"/>
              </a:rPr>
              <a:t>,  </a:t>
            </a:r>
            <a:r>
              <a:rPr lang="en-US" sz="1100" dirty="0">
                <a:solidFill>
                  <a:srgbClr val="007020"/>
                </a:solidFill>
                <a:latin typeface="Courier" charset="0"/>
              </a:rPr>
              <a:t>True</a:t>
            </a:r>
            <a:r>
              <a:rPr lang="en-US" sz="1100" dirty="0">
                <a:solidFill>
                  <a:prstClr val="black"/>
                </a:solidFill>
                <a:latin typeface="Courier" charset="0"/>
              </a:rPr>
              <a:t>], </a:t>
            </a:r>
            <a:r>
              <a:rPr lang="en-US" sz="1100" dirty="0" err="1">
                <a:solidFill>
                  <a:prstClr val="black"/>
                </a:solidFill>
                <a:latin typeface="Courier" charset="0"/>
              </a:rPr>
              <a:t>dtype</a:t>
            </a:r>
            <a:r>
              <a:rPr lang="en-US" sz="1100" dirty="0">
                <a:solidFill>
                  <a:srgbClr val="333333"/>
                </a:solidFill>
                <a:latin typeface="Courier" charset="0"/>
              </a:rPr>
              <a:t>=</a:t>
            </a:r>
            <a:r>
              <a:rPr lang="en-US" sz="1100" dirty="0" err="1">
                <a:solidFill>
                  <a:srgbClr val="007020"/>
                </a:solidFill>
                <a:latin typeface="Courier" charset="0"/>
              </a:rPr>
              <a:t>bool</a:t>
            </a:r>
            <a:r>
              <a:rPr lang="en-US" sz="1100" dirty="0">
                <a:solidFill>
                  <a:prstClr val="black"/>
                </a:solidFill>
                <a:latin typeface="Courier" charset="0"/>
              </a:rPr>
              <a:t>)</a:t>
            </a:r>
          </a:p>
          <a:p>
            <a:r>
              <a:rPr lang="en-US" sz="1100" dirty="0">
                <a:solidFill>
                  <a:srgbClr val="333333"/>
                </a:solidFill>
                <a:latin typeface="Courier" charset="0"/>
              </a:rPr>
              <a:t>&gt;&gt;&gt;</a:t>
            </a:r>
            <a:r>
              <a:rPr lang="en-US" sz="1100" dirty="0">
                <a:solidFill>
                  <a:prstClr val="black"/>
                </a:solidFill>
                <a:latin typeface="Courier" charset="0"/>
              </a:rPr>
              <a:t> </a:t>
            </a:r>
            <a:r>
              <a:rPr lang="en-US" sz="1100" dirty="0" err="1">
                <a:solidFill>
                  <a:prstClr val="black"/>
                </a:solidFill>
                <a:latin typeface="Courier" charset="0"/>
              </a:rPr>
              <a:t>arr</a:t>
            </a:r>
            <a:r>
              <a:rPr lang="en-US" sz="1100" dirty="0">
                <a:solidFill>
                  <a:prstClr val="black"/>
                </a:solidFill>
                <a:latin typeface="Courier" charset="0"/>
              </a:rPr>
              <a:t>[</a:t>
            </a:r>
            <a:r>
              <a:rPr lang="en-US" sz="1100" dirty="0" err="1">
                <a:solidFill>
                  <a:prstClr val="black"/>
                </a:solidFill>
                <a:latin typeface="Courier" charset="0"/>
              </a:rPr>
              <a:t>slct</a:t>
            </a:r>
            <a:r>
              <a:rPr lang="en-US" sz="1100" dirty="0">
                <a:solidFill>
                  <a:prstClr val="black"/>
                </a:solidFill>
                <a:latin typeface="Courier" charset="0"/>
              </a:rPr>
              <a:t>]</a:t>
            </a:r>
          </a:p>
          <a:p>
            <a:r>
              <a:rPr lang="en-US" sz="1100" dirty="0" err="1">
                <a:solidFill>
                  <a:prstClr val="black"/>
                </a:solidFill>
                <a:latin typeface="Courier" charset="0"/>
              </a:rPr>
              <a:t>Traceback</a:t>
            </a:r>
            <a:r>
              <a:rPr lang="en-US" sz="1100" dirty="0">
                <a:solidFill>
                  <a:prstClr val="black"/>
                </a:solidFill>
                <a:latin typeface="Courier" charset="0"/>
              </a:rPr>
              <a:t> (most recent call last):</a:t>
            </a:r>
          </a:p>
          <a:p>
            <a:r>
              <a:rPr lang="en-US" sz="1100" dirty="0">
                <a:solidFill>
                  <a:prstClr val="black"/>
                </a:solidFill>
                <a:latin typeface="Courier" charset="0"/>
              </a:rPr>
              <a:t>  File "&lt;</a:t>
            </a:r>
            <a:r>
              <a:rPr lang="en-US" sz="1100" dirty="0" err="1">
                <a:solidFill>
                  <a:prstClr val="black"/>
                </a:solidFill>
                <a:latin typeface="Courier" charset="0"/>
              </a:rPr>
              <a:t>stdin</a:t>
            </a:r>
            <a:r>
              <a:rPr lang="en-US" sz="1100" dirty="0">
                <a:solidFill>
                  <a:prstClr val="black"/>
                </a:solidFill>
                <a:latin typeface="Courier" charset="0"/>
              </a:rPr>
              <a:t>&gt;", line </a:t>
            </a:r>
            <a:r>
              <a:rPr lang="en-US" sz="1100" b="1" dirty="0">
                <a:solidFill>
                  <a:srgbClr val="0000DD"/>
                </a:solidFill>
                <a:latin typeface="Courier-Bold" charset="0"/>
              </a:rPr>
              <a:t>1</a:t>
            </a:r>
            <a:r>
              <a:rPr lang="en-US" sz="1100" dirty="0">
                <a:solidFill>
                  <a:prstClr val="black"/>
                </a:solidFill>
                <a:latin typeface="Courier" charset="0"/>
              </a:rPr>
              <a:t>, </a:t>
            </a:r>
            <a:r>
              <a:rPr lang="en-US" sz="1100" b="1" dirty="0">
                <a:solidFill>
                  <a:prstClr val="black"/>
                </a:solidFill>
                <a:latin typeface="Courier-Bold" charset="0"/>
              </a:rPr>
              <a:t>in</a:t>
            </a:r>
            <a:r>
              <a:rPr lang="en-US" sz="1100" dirty="0">
                <a:solidFill>
                  <a:prstClr val="black"/>
                </a:solidFill>
                <a:latin typeface="Courier" charset="0"/>
              </a:rPr>
              <a:t> </a:t>
            </a:r>
            <a:r>
              <a:rPr lang="en-US" sz="1100" dirty="0">
                <a:solidFill>
                  <a:srgbClr val="333333"/>
                </a:solidFill>
                <a:latin typeface="Courier" charset="0"/>
              </a:rPr>
              <a:t>&lt;</a:t>
            </a:r>
            <a:r>
              <a:rPr lang="en-US" sz="1100" dirty="0">
                <a:solidFill>
                  <a:prstClr val="black"/>
                </a:solidFill>
                <a:latin typeface="Courier" charset="0"/>
              </a:rPr>
              <a:t>module</a:t>
            </a:r>
            <a:r>
              <a:rPr lang="en-US" sz="1100" dirty="0">
                <a:solidFill>
                  <a:srgbClr val="333333"/>
                </a:solidFill>
                <a:latin typeface="Courier" charset="0"/>
              </a:rPr>
              <a:t>&gt;</a:t>
            </a:r>
            <a:endParaRPr lang="en-US" sz="1100" dirty="0">
              <a:solidFill>
                <a:prstClr val="black"/>
              </a:solidFill>
              <a:latin typeface="Courier" charset="0"/>
            </a:endParaRPr>
          </a:p>
          <a:p>
            <a:r>
              <a:rPr lang="en-US" sz="1100" b="1" dirty="0" err="1">
                <a:solidFill>
                  <a:srgbClr val="FF0000"/>
                </a:solidFill>
                <a:latin typeface="Courier-Bold" charset="0"/>
              </a:rPr>
              <a:t>IndexError</a:t>
            </a:r>
            <a:r>
              <a:rPr lang="en-US" sz="1100" dirty="0">
                <a:solidFill>
                  <a:prstClr val="black"/>
                </a:solidFill>
                <a:latin typeface="Courier" charset="0"/>
              </a:rPr>
              <a:t>: index </a:t>
            </a:r>
            <a:r>
              <a:rPr lang="en-US" sz="1100" b="1" dirty="0">
                <a:solidFill>
                  <a:srgbClr val="0000DD"/>
                </a:solidFill>
                <a:latin typeface="Courier-Bold" charset="0"/>
              </a:rPr>
              <a:t>11</a:t>
            </a:r>
            <a:r>
              <a:rPr lang="en-US" sz="1100" dirty="0">
                <a:solidFill>
                  <a:prstClr val="black"/>
                </a:solidFill>
                <a:latin typeface="Courier" charset="0"/>
              </a:rPr>
              <a:t> </a:t>
            </a:r>
            <a:r>
              <a:rPr lang="en-US" sz="1100" b="1" dirty="0">
                <a:solidFill>
                  <a:prstClr val="black"/>
                </a:solidFill>
                <a:latin typeface="Courier-Bold" charset="0"/>
              </a:rPr>
              <a:t>is</a:t>
            </a:r>
            <a:r>
              <a:rPr lang="en-US" sz="1100" dirty="0">
                <a:solidFill>
                  <a:prstClr val="black"/>
                </a:solidFill>
                <a:latin typeface="Courier" charset="0"/>
              </a:rPr>
              <a:t> out of bounds </a:t>
            </a:r>
            <a:r>
              <a:rPr lang="en-US" sz="1100" b="1" dirty="0">
                <a:solidFill>
                  <a:srgbClr val="008800"/>
                </a:solidFill>
                <a:latin typeface="Courier-Bold" charset="0"/>
              </a:rPr>
              <a:t>for</a:t>
            </a:r>
            <a:r>
              <a:rPr lang="en-US" sz="1100" dirty="0">
                <a:solidFill>
                  <a:prstClr val="black"/>
                </a:solidFill>
                <a:latin typeface="Courier" charset="0"/>
              </a:rPr>
              <a:t> axis </a:t>
            </a:r>
            <a:r>
              <a:rPr lang="en-US" sz="1100" b="1" dirty="0">
                <a:solidFill>
                  <a:srgbClr val="0000DD"/>
                </a:solidFill>
                <a:latin typeface="Courier-Bold" charset="0"/>
              </a:rPr>
              <a:t>1</a:t>
            </a:r>
            <a:r>
              <a:rPr lang="en-US" sz="1100" dirty="0">
                <a:solidFill>
                  <a:prstClr val="black"/>
                </a:solidFill>
                <a:latin typeface="Courier" charset="0"/>
              </a:rPr>
              <a:t> </a:t>
            </a:r>
            <a:r>
              <a:rPr lang="en-US" sz="1100" b="1" dirty="0">
                <a:solidFill>
                  <a:srgbClr val="008800"/>
                </a:solidFill>
                <a:latin typeface="Courier-Bold" charset="0"/>
              </a:rPr>
              <a:t>with</a:t>
            </a:r>
            <a:r>
              <a:rPr lang="en-US" sz="1100" dirty="0">
                <a:solidFill>
                  <a:prstClr val="black"/>
                </a:solidFill>
                <a:latin typeface="Courier" charset="0"/>
              </a:rPr>
              <a:t> size </a:t>
            </a:r>
            <a:r>
              <a:rPr lang="en-US" sz="1100" b="1" dirty="0">
                <a:solidFill>
                  <a:srgbClr val="0000DD"/>
                </a:solidFill>
                <a:latin typeface="Courier-Bold" charset="0"/>
              </a:rPr>
              <a:t>6</a:t>
            </a:r>
            <a:endParaRPr lang="en-US" sz="1100" dirty="0"/>
          </a:p>
        </p:txBody>
      </p:sp>
    </p:spTree>
    <p:extLst>
      <p:ext uri="{BB962C8B-B14F-4D97-AF65-F5344CB8AC3E}">
        <p14:creationId xmlns:p14="http://schemas.microsoft.com/office/powerpoint/2010/main" val="1783590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Rest</a:t>
            </a:r>
            <a:endParaRPr lang="en-US" dirty="0"/>
          </a:p>
        </p:txBody>
      </p:sp>
      <p:sp>
        <p:nvSpPr>
          <p:cNvPr id="6" name="Text Placeholder 5"/>
          <p:cNvSpPr>
            <a:spLocks noGrp="1"/>
          </p:cNvSpPr>
          <p:nvPr>
            <p:ph type="body" idx="1"/>
          </p:nvPr>
        </p:nvSpPr>
        <p:spPr/>
        <p:txBody>
          <a:bodyPr/>
          <a:lstStyle/>
          <a:p>
            <a:r>
              <a:rPr lang="en-US" dirty="0" smtClean="0"/>
              <a:t>Python Takes You Far</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38</a:t>
            </a:fld>
            <a:endParaRPr lang="en-US" dirty="0"/>
          </a:p>
        </p:txBody>
      </p:sp>
    </p:spTree>
    <p:extLst>
      <p:ext uri="{BB962C8B-B14F-4D97-AF65-F5344CB8AC3E}">
        <p14:creationId xmlns:p14="http://schemas.microsoft.com/office/powerpoint/2010/main" val="6301381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Documentation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73000" y="974006"/>
            <a:ext cx="8397999" cy="5462588"/>
          </a:xfrm>
        </p:spPr>
      </p:pic>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grpSp>
        <p:nvGrpSpPr>
          <p:cNvPr id="13" name="Group 12"/>
          <p:cNvGrpSpPr/>
          <p:nvPr/>
        </p:nvGrpSpPr>
        <p:grpSpPr>
          <a:xfrm>
            <a:off x="3851237" y="5228216"/>
            <a:ext cx="3694280" cy="1128135"/>
            <a:chOff x="3851237" y="5228216"/>
            <a:chExt cx="3694280" cy="1128135"/>
          </a:xfrm>
        </p:grpSpPr>
        <p:sp>
          <p:nvSpPr>
            <p:cNvPr id="8" name="Rectangle 7"/>
            <p:cNvSpPr/>
            <p:nvPr/>
          </p:nvSpPr>
          <p:spPr>
            <a:xfrm flipH="1" flipV="1">
              <a:off x="3851237" y="6184229"/>
              <a:ext cx="398034" cy="1721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 name="TextBox 8"/>
            <p:cNvSpPr txBox="1"/>
            <p:nvPr/>
          </p:nvSpPr>
          <p:spPr>
            <a:xfrm>
              <a:off x="4754881" y="5228216"/>
              <a:ext cx="2790636" cy="369332"/>
            </a:xfrm>
            <a:prstGeom prst="rect">
              <a:avLst/>
            </a:prstGeom>
            <a:noFill/>
          </p:spPr>
          <p:txBody>
            <a:bodyPr wrap="none" rtlCol="0">
              <a:spAutoFit/>
            </a:bodyPr>
            <a:lstStyle/>
            <a:p>
              <a:r>
                <a:rPr lang="en-US" dirty="0" smtClean="0">
                  <a:solidFill>
                    <a:srgbClr val="C00000"/>
                  </a:solidFill>
                </a:rPr>
                <a:t>Sphinx documents are good</a:t>
              </a:r>
              <a:endParaRPr lang="en-US" dirty="0">
                <a:solidFill>
                  <a:srgbClr val="C00000"/>
                </a:solidFill>
              </a:endParaRPr>
            </a:p>
          </p:txBody>
        </p:sp>
        <p:cxnSp>
          <p:nvCxnSpPr>
            <p:cNvPr id="11" name="Elbow Connector 10"/>
            <p:cNvCxnSpPr>
              <a:stCxn id="8" idx="2"/>
              <a:endCxn id="9" idx="2"/>
            </p:cNvCxnSpPr>
            <p:nvPr/>
          </p:nvCxnSpPr>
          <p:spPr>
            <a:xfrm rot="5400000" flipH="1" flipV="1">
              <a:off x="4806886" y="4840917"/>
              <a:ext cx="586681" cy="2099945"/>
            </a:xfrm>
            <a:prstGeom prst="bentConnector3">
              <a:avLst>
                <a:gd name="adj1" fmla="val 50000"/>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676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Computational Science for </a:t>
            </a:r>
            <a:br>
              <a:rPr lang="en-US" dirty="0" smtClean="0"/>
            </a:br>
            <a:r>
              <a:rPr lang="en-US" dirty="0" smtClean="0"/>
              <a:t>Fluid Mechanics</a:t>
            </a:r>
            <a:endParaRPr lang="en-US" dirty="0"/>
          </a:p>
        </p:txBody>
      </p:sp>
      <p:sp>
        <p:nvSpPr>
          <p:cNvPr id="6" name="Text Placeholder 5"/>
          <p:cNvSpPr>
            <a:spLocks noGrp="1"/>
          </p:cNvSpPr>
          <p:nvPr>
            <p:ph type="body" idx="1"/>
          </p:nvPr>
        </p:nvSpPr>
        <p:spPr/>
        <p:txBody>
          <a:bodyPr/>
          <a:lstStyle/>
          <a:p>
            <a:r>
              <a:rPr lang="en-US" dirty="0" smtClean="0"/>
              <a:t>Computational Fluid Dynamics (CFD) in the Context of Aerospace Applications</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2042592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Speeds up Development</a:t>
            </a:r>
            <a:endParaRPr lang="en-US" dirty="0"/>
          </a:p>
        </p:txBody>
      </p:sp>
      <p:sp>
        <p:nvSpPr>
          <p:cNvPr id="3" name="Content Placeholder 2"/>
          <p:cNvSpPr>
            <a:spLocks noGrp="1"/>
          </p:cNvSpPr>
          <p:nvPr>
            <p:ph idx="1"/>
          </p:nvPr>
        </p:nvSpPr>
        <p:spPr/>
        <p:txBody>
          <a:bodyPr/>
          <a:lstStyle/>
          <a:p>
            <a:r>
              <a:rPr lang="en-US" dirty="0" smtClean="0"/>
              <a:t>The simulations are simply Python scripts with delayed evaluation.</a:t>
            </a:r>
          </a:p>
          <a:p>
            <a:pPr lvl="1"/>
            <a:r>
              <a:rPr lang="en-US" dirty="0" smtClean="0"/>
              <a:t>Users can calculate anything in the “input file”.</a:t>
            </a:r>
          </a:p>
          <a:p>
            <a:r>
              <a:rPr lang="en-US" dirty="0" smtClean="0"/>
              <a:t>Simple route to in situ visualization.</a:t>
            </a:r>
          </a:p>
          <a:p>
            <a:pPr lvl="1"/>
            <a:r>
              <a:rPr lang="en-US" dirty="0" smtClean="0"/>
              <a:t>No need to keep the 10TB data per run, and no need to reduce resolution in analysis.</a:t>
            </a:r>
          </a:p>
          <a:p>
            <a:r>
              <a:rPr lang="en-US" dirty="0" smtClean="0"/>
              <a:t>Abundant 3rdparty libraries.  Straight-forward I/O code.</a:t>
            </a:r>
          </a:p>
          <a:p>
            <a:pPr lvl="1"/>
            <a:r>
              <a:rPr lang="en-US" dirty="0" smtClean="0"/>
              <a:t>77963 packages now.</a:t>
            </a:r>
          </a:p>
          <a:p>
            <a:r>
              <a:rPr lang="en-US" dirty="0" smtClean="0"/>
              <a:t>Fast prototyping.</a:t>
            </a:r>
          </a:p>
          <a:p>
            <a:pPr lvl="1"/>
            <a:r>
              <a:rPr lang="en-US" dirty="0" smtClean="0"/>
              <a:t>Python is indeed slow.  But a proof of concept is so easy to code.</a:t>
            </a:r>
          </a:p>
          <a:p>
            <a:r>
              <a:rPr lang="en-US" dirty="0" smtClean="0"/>
              <a:t>Jupyter notebook.</a:t>
            </a:r>
          </a:p>
          <a:p>
            <a:pPr lvl="1"/>
            <a:r>
              <a:rPr lang="en-US" dirty="0" smtClean="0"/>
              <a:t>Rapidly prototype prototype code.</a:t>
            </a:r>
          </a:p>
          <a:p>
            <a:pPr lvl="1"/>
            <a:r>
              <a:rPr lang="en-US" dirty="0" smtClean="0"/>
              <a:t>Wonderful analysis platform.</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40</a:t>
            </a:fld>
            <a:endParaRPr lang="en-US" dirty="0"/>
          </a:p>
        </p:txBody>
      </p:sp>
    </p:spTree>
    <p:extLst>
      <p:ext uri="{BB962C8B-B14F-4D97-AF65-F5344CB8AC3E}">
        <p14:creationId xmlns:p14="http://schemas.microsoft.com/office/powerpoint/2010/main" val="1939093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Plan of Jobspace</a:t>
            </a:r>
            <a:endParaRPr lang="en-US" dirty="0"/>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41</a:t>
            </a:fld>
            <a:endParaRPr lang="en-US" dirty="0"/>
          </a:p>
        </p:txBody>
      </p:sp>
    </p:spTree>
    <p:extLst>
      <p:ext uri="{BB962C8B-B14F-4D97-AF65-F5344CB8AC3E}">
        <p14:creationId xmlns:p14="http://schemas.microsoft.com/office/powerpoint/2010/main" val="5784853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 Learned in 10 Years</a:t>
            </a:r>
            <a:endParaRPr lang="en-US" dirty="0"/>
          </a:p>
        </p:txBody>
      </p:sp>
      <p:sp>
        <p:nvSpPr>
          <p:cNvPr id="3" name="Content Placeholder 2"/>
          <p:cNvSpPr>
            <a:spLocks noGrp="1"/>
          </p:cNvSpPr>
          <p:nvPr>
            <p:ph idx="1"/>
          </p:nvPr>
        </p:nvSpPr>
        <p:spPr/>
        <p:txBody>
          <a:bodyPr/>
          <a:lstStyle/>
          <a:p>
            <a:r>
              <a:rPr lang="en-US" dirty="0" smtClean="0"/>
              <a:t>The unimportant things are critical, and difficult.</a:t>
            </a:r>
          </a:p>
          <a:p>
            <a:r>
              <a:rPr lang="en-US" dirty="0" smtClean="0"/>
              <a:t>“</a:t>
            </a:r>
            <a:r>
              <a:rPr lang="en-US" dirty="0"/>
              <a:t>In order to be sustainable, </a:t>
            </a:r>
            <a:r>
              <a:rPr lang="en-US" dirty="0" smtClean="0"/>
              <a:t>dedicated </a:t>
            </a:r>
            <a:r>
              <a:rPr lang="en-US" dirty="0"/>
              <a:t>resources must be allocated toward the formation of a streamlined and improved software development process that can be leveraged across various projects, lowering software development costs, and releasing researchers and developers to focus on scientific or algorithmic implementation aspects</a:t>
            </a:r>
            <a:r>
              <a:rPr lang="en-US" dirty="0" smtClean="0"/>
              <a:t>.” The second of the six recommendations in </a:t>
            </a:r>
            <a:r>
              <a:rPr lang="is-IS" dirty="0" smtClean="0"/>
              <a:t>NASA/CR-2014-218178.</a:t>
            </a:r>
          </a:p>
          <a:p>
            <a:pPr lvl="1"/>
            <a:r>
              <a:rPr lang="is-IS" dirty="0" smtClean="0"/>
              <a:t>The Richtmyer paper was published in 1950.</a:t>
            </a:r>
          </a:p>
          <a:p>
            <a:r>
              <a:rPr lang="is-IS" dirty="0" smtClean="0"/>
              <a:t>Unimportant things </a:t>
            </a:r>
            <a:r>
              <a:rPr lang="is-IS" dirty="0" smtClean="0"/>
              <a:t>lead to important things.</a:t>
            </a:r>
            <a:endParaRPr lang="is-IS" dirty="0" smtClean="0"/>
          </a:p>
          <a:p>
            <a:pPr lvl="1"/>
            <a:r>
              <a:rPr lang="is-IS" dirty="0"/>
              <a:t>NumPy is made by an electrical engineer.</a:t>
            </a:r>
            <a:endParaRPr lang="en-US" dirty="0"/>
          </a:p>
          <a:p>
            <a:pPr lvl="1"/>
            <a:r>
              <a:rPr lang="is-IS" dirty="0" smtClean="0"/>
              <a:t>IPython is made by a physicist.</a:t>
            </a:r>
          </a:p>
          <a:p>
            <a:pPr lvl="1"/>
            <a:r>
              <a:rPr lang="is-IS" dirty="0" smtClean="0"/>
              <a:t>Pandas is made by a mathematician.</a:t>
            </a:r>
          </a:p>
        </p:txBody>
      </p:sp>
      <p:sp>
        <p:nvSpPr>
          <p:cNvPr id="4" name="Slide Number Placeholder 3"/>
          <p:cNvSpPr>
            <a:spLocks noGrp="1"/>
          </p:cNvSpPr>
          <p:nvPr>
            <p:ph type="sldNum" sz="quarter" idx="12"/>
          </p:nvPr>
        </p:nvSpPr>
        <p:spPr/>
        <p:txBody>
          <a:bodyPr/>
          <a:lstStyle/>
          <a:p>
            <a:fld id="{6113E31D-E2AB-40D1-8B51-AFA5AFEF393A}" type="slidenum">
              <a:rPr lang="en-US" smtClean="0"/>
              <a:t>42</a:t>
            </a:fld>
            <a:endParaRPr lang="en-US" dirty="0"/>
          </a:p>
        </p:txBody>
      </p:sp>
    </p:spTree>
    <p:extLst>
      <p:ext uri="{BB962C8B-B14F-4D97-AF65-F5344CB8AC3E}">
        <p14:creationId xmlns:p14="http://schemas.microsoft.com/office/powerpoint/2010/main" val="9186568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Have More Fun</a:t>
            </a:r>
            <a:endParaRPr lang="en-US" dirty="0"/>
          </a:p>
        </p:txBody>
      </p:sp>
      <p:sp>
        <p:nvSpPr>
          <p:cNvPr id="3" name="Content Placeholder 2"/>
          <p:cNvSpPr>
            <a:spLocks noGrp="1"/>
          </p:cNvSpPr>
          <p:nvPr>
            <p:ph idx="1"/>
          </p:nvPr>
        </p:nvSpPr>
        <p:spPr/>
        <p:txBody>
          <a:bodyPr/>
          <a:lstStyle/>
          <a:p>
            <a:r>
              <a:rPr lang="en-US" dirty="0" smtClean="0"/>
              <a:t>It’s difficult to sort out complex things without writing it down.</a:t>
            </a:r>
          </a:p>
          <a:p>
            <a:pPr lvl="1"/>
            <a:r>
              <a:rPr lang="en-US" dirty="0" smtClean="0"/>
              <a:t>I don</a:t>
            </a:r>
            <a:r>
              <a:rPr lang="uk-UA" dirty="0" smtClean="0"/>
              <a:t>’</a:t>
            </a:r>
            <a:r>
              <a:rPr lang="en-US" dirty="0" smtClean="0"/>
              <a:t>t fully understood an equation before deriving it enough times to memorize it.</a:t>
            </a:r>
          </a:p>
          <a:p>
            <a:r>
              <a:rPr lang="en-US" dirty="0" smtClean="0"/>
              <a:t>Ideas sparkle in critical discussions.</a:t>
            </a:r>
          </a:p>
          <a:p>
            <a:pPr lvl="1"/>
            <a:r>
              <a:rPr lang="en-US" dirty="0" smtClean="0"/>
              <a:t>Get together intelligent and enthusiastic people.  Let people feel comfortable.  Have fun.</a:t>
            </a:r>
          </a:p>
          <a:p>
            <a:pPr lvl="1"/>
            <a:r>
              <a:rPr lang="en-US" dirty="0" smtClean="0"/>
              <a:t>Talk to each other analytically</a:t>
            </a:r>
            <a:r>
              <a:rPr lang="en-US" dirty="0" smtClean="0"/>
              <a:t>.</a:t>
            </a:r>
          </a:p>
          <a:p>
            <a:r>
              <a:rPr lang="en-US" dirty="0" smtClean="0"/>
              <a:t>I want to invite more interesting talks to Jobspace.</a:t>
            </a:r>
          </a:p>
          <a:p>
            <a:pPr lvl="1"/>
            <a:r>
              <a:rPr lang="en-US" dirty="0" smtClean="0"/>
              <a:t>Let’s enjoy the hard work of others.</a:t>
            </a:r>
          </a:p>
          <a:p>
            <a:pPr lvl="1"/>
            <a:r>
              <a:rPr lang="en-US" dirty="0" smtClean="0"/>
              <a:t>Let’s enjoy the discussions to each other.</a:t>
            </a:r>
          </a:p>
          <a:p>
            <a:r>
              <a:rPr lang="en-US" dirty="0" smtClean="0"/>
              <a:t>Thank you!</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43</a:t>
            </a:fld>
            <a:endParaRPr lang="en-US" dirty="0"/>
          </a:p>
        </p:txBody>
      </p:sp>
    </p:spTree>
    <p:extLst>
      <p:ext uri="{BB962C8B-B14F-4D97-AF65-F5344CB8AC3E}">
        <p14:creationId xmlns:p14="http://schemas.microsoft.com/office/powerpoint/2010/main" val="622267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See before to Know</a:t>
            </a:r>
            <a:endParaRPr lang="en-US" dirty="0"/>
          </a:p>
        </p:txBody>
      </p:sp>
      <p:sp>
        <p:nvSpPr>
          <p:cNvPr id="3" name="Content Placeholder 2"/>
          <p:cNvSpPr>
            <a:spLocks noGrp="1"/>
          </p:cNvSpPr>
          <p:nvPr>
            <p:ph idx="1"/>
          </p:nvPr>
        </p:nvSpPr>
        <p:spPr/>
        <p:txBody>
          <a:bodyPr/>
          <a:lstStyle/>
          <a:p>
            <a:r>
              <a:rPr lang="en-US" dirty="0" smtClean="0"/>
              <a:t>Image of density gradient: Schlieren photography</a:t>
            </a:r>
          </a:p>
          <a:p>
            <a:pPr lvl="1"/>
            <a:r>
              <a:rPr lang="en-US" dirty="0" smtClean="0"/>
              <a:t>Invented 150 years ago in 1864 by August </a:t>
            </a:r>
            <a:r>
              <a:rPr lang="en-US" dirty="0" err="1" smtClean="0"/>
              <a:t>Teopler</a:t>
            </a:r>
            <a:endParaRPr lang="en-US" dirty="0" smtClean="0"/>
          </a:p>
          <a:p>
            <a:pPr lvl="1"/>
            <a:r>
              <a:rPr lang="en-US" dirty="0" smtClean="0"/>
              <a:t>Recently developed to be applied outside laboratory.</a:t>
            </a:r>
          </a:p>
        </p:txBody>
      </p:sp>
      <p:sp>
        <p:nvSpPr>
          <p:cNvPr id="10" name="Slide Number Placeholder 9"/>
          <p:cNvSpPr>
            <a:spLocks noGrp="1"/>
          </p:cNvSpPr>
          <p:nvPr>
            <p:ph type="sldNum" sz="quarter" idx="12"/>
          </p:nvPr>
        </p:nvSpPr>
        <p:spPr/>
        <p:txBody>
          <a:bodyPr/>
          <a:lstStyle/>
          <a:p>
            <a:fld id="{6113E31D-E2AB-40D1-8B51-AFA5AFEF393A}" type="slidenum">
              <a:rPr lang="en-US" smtClean="0"/>
              <a:t>5</a:t>
            </a:fld>
            <a:endParaRPr lang="en-US" dirty="0"/>
          </a:p>
        </p:txBody>
      </p:sp>
      <p:sp>
        <p:nvSpPr>
          <p:cNvPr id="8" name="TextBox 7"/>
          <p:cNvSpPr txBox="1"/>
          <p:nvPr/>
        </p:nvSpPr>
        <p:spPr>
          <a:xfrm>
            <a:off x="3894663" y="6336620"/>
            <a:ext cx="2903239" cy="369332"/>
          </a:xfrm>
          <a:prstGeom prst="rect">
            <a:avLst/>
          </a:prstGeom>
          <a:noFill/>
        </p:spPr>
        <p:txBody>
          <a:bodyPr wrap="square" rtlCol="0">
            <a:spAutoFit/>
          </a:bodyPr>
          <a:lstStyle/>
          <a:p>
            <a:r>
              <a:rPr lang="en-US" smtClean="0"/>
              <a:t>http</a:t>
            </a:r>
            <a:r>
              <a:rPr lang="en-US" dirty="0"/>
              <a:t>://</a:t>
            </a:r>
            <a:r>
              <a:rPr lang="en-US" dirty="0" err="1"/>
              <a:t>go.nasa.gov</a:t>
            </a:r>
            <a:r>
              <a:rPr lang="en-US" dirty="0"/>
              <a:t>/230fQOa</a:t>
            </a:r>
          </a:p>
        </p:txBody>
      </p:sp>
      <p:sp>
        <p:nvSpPr>
          <p:cNvPr id="9" name="TextBox 8"/>
          <p:cNvSpPr txBox="1"/>
          <p:nvPr/>
        </p:nvSpPr>
        <p:spPr>
          <a:xfrm>
            <a:off x="318977" y="4582294"/>
            <a:ext cx="1383178" cy="1754326"/>
          </a:xfrm>
          <a:prstGeom prst="rect">
            <a:avLst/>
          </a:prstGeom>
          <a:noFill/>
        </p:spPr>
        <p:txBody>
          <a:bodyPr wrap="square" rtlCol="0">
            <a:spAutoFit/>
          </a:bodyPr>
          <a:lstStyle/>
          <a:p>
            <a:r>
              <a:rPr lang="en-US" dirty="0" smtClean="0"/>
              <a:t>Shock waves imaged with a full-scale supersonic vehicle in flight.</a:t>
            </a:r>
            <a:endParaRPr lang="en-US"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02155" y="2275367"/>
            <a:ext cx="7287768" cy="4061253"/>
          </a:xfrm>
          <a:prstGeom prst="rect">
            <a:avLst/>
          </a:prstGeom>
        </p:spPr>
      </p:pic>
    </p:spTree>
    <p:extLst>
      <p:ext uri="{BB962C8B-B14F-4D97-AF65-F5344CB8AC3E}">
        <p14:creationId xmlns:p14="http://schemas.microsoft.com/office/powerpoint/2010/main" val="6918241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See More to Know More</a:t>
            </a:r>
            <a:endParaRPr lang="en-US" dirty="0"/>
          </a:p>
        </p:txBody>
      </p:sp>
      <p:sp>
        <p:nvSpPr>
          <p:cNvPr id="3" name="Content Placeholder 2"/>
          <p:cNvSpPr>
            <a:spLocks noGrp="1"/>
          </p:cNvSpPr>
          <p:nvPr>
            <p:ph idx="1"/>
          </p:nvPr>
        </p:nvSpPr>
        <p:spPr/>
        <p:txBody>
          <a:bodyPr/>
          <a:lstStyle/>
          <a:p>
            <a:r>
              <a:rPr lang="en-US" dirty="0" smtClean="0"/>
              <a:t>CFD (computational fluid dynamics) gives you much more.</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6</a:t>
            </a:fld>
            <a:endParaRPr lang="en-US" dirty="0"/>
          </a:p>
        </p:txBody>
      </p:sp>
      <p:sp>
        <p:nvSpPr>
          <p:cNvPr id="6" name="TextBox 5"/>
          <p:cNvSpPr txBox="1"/>
          <p:nvPr/>
        </p:nvSpPr>
        <p:spPr>
          <a:xfrm>
            <a:off x="4321412" y="6290193"/>
            <a:ext cx="2803933" cy="369332"/>
          </a:xfrm>
          <a:prstGeom prst="rect">
            <a:avLst/>
          </a:prstGeom>
          <a:noFill/>
        </p:spPr>
        <p:txBody>
          <a:bodyPr wrap="square" rtlCol="0">
            <a:spAutoFit/>
          </a:bodyPr>
          <a:lstStyle/>
          <a:p>
            <a:r>
              <a:rPr lang="en-US" dirty="0" smtClean="0"/>
              <a:t>http</a:t>
            </a:r>
            <a:r>
              <a:rPr lang="en-US" dirty="0"/>
              <a:t>://</a:t>
            </a:r>
            <a:r>
              <a:rPr lang="en-US" dirty="0" err="1"/>
              <a:t>go.nasa.gov</a:t>
            </a:r>
            <a:r>
              <a:rPr lang="en-US" dirty="0"/>
              <a:t>/1Vl9B1p</a:t>
            </a:r>
          </a:p>
        </p:txBody>
      </p:sp>
      <p:sp>
        <p:nvSpPr>
          <p:cNvPr id="7" name="TextBox 6"/>
          <p:cNvSpPr txBox="1"/>
          <p:nvPr/>
        </p:nvSpPr>
        <p:spPr>
          <a:xfrm>
            <a:off x="185260" y="4812865"/>
            <a:ext cx="2302759" cy="1477328"/>
          </a:xfrm>
          <a:prstGeom prst="rect">
            <a:avLst/>
          </a:prstGeom>
          <a:noFill/>
        </p:spPr>
        <p:txBody>
          <a:bodyPr wrap="square" rtlCol="0">
            <a:spAutoFit/>
          </a:bodyPr>
          <a:lstStyle/>
          <a:p>
            <a:r>
              <a:rPr lang="en-US" dirty="0" smtClean="0"/>
              <a:t>Pressure plots of shocks and the plumes </a:t>
            </a:r>
            <a:r>
              <a:rPr lang="en-US" smtClean="0"/>
              <a:t>for booster separation of NASA’s </a:t>
            </a:r>
            <a:r>
              <a:rPr lang="en-US" dirty="0" smtClean="0"/>
              <a:t>Space Launch System (SLS).</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88019" y="1668249"/>
            <a:ext cx="6470721" cy="4621944"/>
          </a:xfrm>
          <a:prstGeom prst="rect">
            <a:avLst/>
          </a:prstGeom>
        </p:spPr>
      </p:pic>
    </p:spTree>
    <p:extLst>
      <p:ext uri="{BB962C8B-B14F-4D97-AF65-F5344CB8AC3E}">
        <p14:creationId xmlns:p14="http://schemas.microsoft.com/office/powerpoint/2010/main" val="11652994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 Solver Needs to Do</a:t>
            </a:r>
            <a:endParaRPr lang="en-US" dirty="0"/>
          </a:p>
        </p:txBody>
      </p:sp>
      <p:sp>
        <p:nvSpPr>
          <p:cNvPr id="3" name="Content Placeholder 2"/>
          <p:cNvSpPr>
            <a:spLocks noGrp="1"/>
          </p:cNvSpPr>
          <p:nvPr>
            <p:ph idx="1"/>
          </p:nvPr>
        </p:nvSpPr>
        <p:spPr/>
        <p:txBody>
          <a:bodyPr/>
          <a:lstStyle/>
          <a:p>
            <a:r>
              <a:rPr lang="en-US" dirty="0" smtClean="0"/>
              <a:t>Data input.</a:t>
            </a:r>
          </a:p>
          <a:p>
            <a:pPr lvl="1"/>
            <a:r>
              <a:rPr lang="en-US" dirty="0" smtClean="0"/>
              <a:t>Spatial </a:t>
            </a:r>
            <a:r>
              <a:rPr lang="en-US" dirty="0"/>
              <a:t>geometry (meshes</a:t>
            </a:r>
            <a:r>
              <a:rPr lang="en-US" dirty="0" smtClean="0"/>
              <a:t>): Unstructured mesh or structured mesh.</a:t>
            </a:r>
          </a:p>
          <a:p>
            <a:pPr lvl="1"/>
            <a:r>
              <a:rPr lang="en-US" dirty="0" smtClean="0"/>
              <a:t>Parameters.  Sometimes </a:t>
            </a:r>
            <a:r>
              <a:rPr lang="en-US" dirty="0" smtClean="0"/>
              <a:t>logic.</a:t>
            </a:r>
            <a:endParaRPr lang="en-US" dirty="0"/>
          </a:p>
          <a:p>
            <a:r>
              <a:rPr lang="en-US" dirty="0" smtClean="0"/>
              <a:t>Execute numerical method for the governing equations.</a:t>
            </a:r>
          </a:p>
          <a:p>
            <a:pPr lvl="1"/>
            <a:r>
              <a:rPr lang="en-US" dirty="0" smtClean="0"/>
              <a:t>Conservation laws, constitutive models, and process models.</a:t>
            </a:r>
          </a:p>
          <a:p>
            <a:pPr lvl="1"/>
            <a:r>
              <a:rPr lang="en-US" dirty="0" smtClean="0"/>
              <a:t>The distributed-memory parallel programming is a must for high-performance computing (HPC).</a:t>
            </a:r>
          </a:p>
          <a:p>
            <a:r>
              <a:rPr lang="en-US" dirty="0" smtClean="0"/>
              <a:t>Data output.</a:t>
            </a:r>
          </a:p>
          <a:p>
            <a:pPr lvl="1"/>
            <a:r>
              <a:rPr lang="en-US" dirty="0" smtClean="0"/>
              <a:t>Big volume of storage: With the resolution of 50 million elements and a minimal of 5 variables on each element, each time step takes 1GB space.</a:t>
            </a:r>
          </a:p>
          <a:p>
            <a:pPr lvl="1"/>
            <a:r>
              <a:rPr lang="en-US" dirty="0" smtClean="0"/>
              <a:t>A normal run of 10,000 steps can eat 10TB if we do it naively.</a:t>
            </a:r>
          </a:p>
        </p:txBody>
      </p:sp>
      <p:sp>
        <p:nvSpPr>
          <p:cNvPr id="4" name="Slide Number Placeholder 3"/>
          <p:cNvSpPr>
            <a:spLocks noGrp="1"/>
          </p:cNvSpPr>
          <p:nvPr>
            <p:ph type="sldNum" sz="quarter" idx="12"/>
          </p:nvPr>
        </p:nvSpPr>
        <p:spPr/>
        <p:txBody>
          <a:bodyPr/>
          <a:lstStyle/>
          <a:p>
            <a:fld id="{6113E31D-E2AB-40D1-8B51-AFA5AFEF393A}" type="slidenum">
              <a:rPr lang="en-US" smtClean="0"/>
              <a:t>7</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93706" y="4771770"/>
            <a:ext cx="3348597" cy="181890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22886" y="4765656"/>
            <a:ext cx="2410666" cy="1818901"/>
          </a:xfrm>
          <a:prstGeom prst="rect">
            <a:avLst/>
          </a:prstGeom>
        </p:spPr>
      </p:pic>
      <p:sp>
        <p:nvSpPr>
          <p:cNvPr id="7" name="TextBox 6"/>
          <p:cNvSpPr txBox="1"/>
          <p:nvPr/>
        </p:nvSpPr>
        <p:spPr>
          <a:xfrm>
            <a:off x="2184056" y="6584557"/>
            <a:ext cx="1811177" cy="261610"/>
          </a:xfrm>
          <a:prstGeom prst="rect">
            <a:avLst/>
          </a:prstGeom>
          <a:noFill/>
        </p:spPr>
        <p:txBody>
          <a:bodyPr wrap="square" rtlCol="0">
            <a:spAutoFit/>
          </a:bodyPr>
          <a:lstStyle/>
          <a:p>
            <a:r>
              <a:rPr lang="en-US" sz="1100" dirty="0"/>
              <a:t>http://</a:t>
            </a:r>
            <a:r>
              <a:rPr lang="en-US" sz="1100" dirty="0" err="1"/>
              <a:t>go.nasa.gov</a:t>
            </a:r>
            <a:r>
              <a:rPr lang="en-US" sz="1100" dirty="0"/>
              <a:t>/1S36OaS</a:t>
            </a:r>
          </a:p>
        </p:txBody>
      </p:sp>
      <p:sp>
        <p:nvSpPr>
          <p:cNvPr id="8" name="TextBox 7"/>
          <p:cNvSpPr txBox="1"/>
          <p:nvPr/>
        </p:nvSpPr>
        <p:spPr>
          <a:xfrm>
            <a:off x="5622630" y="6578443"/>
            <a:ext cx="1811177" cy="261610"/>
          </a:xfrm>
          <a:prstGeom prst="rect">
            <a:avLst/>
          </a:prstGeom>
          <a:noFill/>
        </p:spPr>
        <p:txBody>
          <a:bodyPr wrap="square" rtlCol="0">
            <a:spAutoFit/>
          </a:bodyPr>
          <a:lstStyle/>
          <a:p>
            <a:r>
              <a:rPr lang="en-US" sz="1100" dirty="0"/>
              <a:t>http://</a:t>
            </a:r>
            <a:r>
              <a:rPr lang="en-US" sz="1100" dirty="0" err="1"/>
              <a:t>go.nasa.gov</a:t>
            </a:r>
            <a:r>
              <a:rPr lang="en-US" sz="1100" dirty="0"/>
              <a:t>/23ldny1</a:t>
            </a:r>
            <a:endParaRPr lang="en-US" sz="1100" dirty="0"/>
          </a:p>
        </p:txBody>
      </p:sp>
    </p:spTree>
    <p:extLst>
      <p:ext uri="{BB962C8B-B14F-4D97-AF65-F5344CB8AC3E}">
        <p14:creationId xmlns:p14="http://schemas.microsoft.com/office/powerpoint/2010/main" val="12823695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Else to be Done</a:t>
            </a:r>
            <a:endParaRPr lang="en-US" dirty="0"/>
          </a:p>
        </p:txBody>
      </p:sp>
      <p:sp>
        <p:nvSpPr>
          <p:cNvPr id="3" name="Content Placeholder 2"/>
          <p:cNvSpPr>
            <a:spLocks noGrp="1"/>
          </p:cNvSpPr>
          <p:nvPr>
            <p:ph idx="1"/>
          </p:nvPr>
        </p:nvSpPr>
        <p:spPr/>
        <p:txBody>
          <a:bodyPr>
            <a:normAutofit lnSpcReduction="10000"/>
          </a:bodyPr>
          <a:lstStyle/>
          <a:p>
            <a:r>
              <a:rPr lang="en-US" dirty="0" smtClean="0"/>
              <a:t>Visualization and analysis.</a:t>
            </a:r>
          </a:p>
          <a:p>
            <a:pPr lvl="1"/>
            <a:r>
              <a:rPr lang="en-US" dirty="0" smtClean="0"/>
              <a:t>Conventionally scientists use a post-processer to visualize the simulations.</a:t>
            </a:r>
          </a:p>
          <a:p>
            <a:pPr lvl="1"/>
            <a:r>
              <a:rPr lang="en-US" dirty="0" smtClean="0"/>
              <a:t>The huge amount of data pose difficulty to this approach.</a:t>
            </a:r>
          </a:p>
          <a:p>
            <a:endParaRPr lang="en-US" dirty="0"/>
          </a:p>
          <a:p>
            <a:endParaRPr lang="en-US" dirty="0" smtClean="0"/>
          </a:p>
          <a:p>
            <a:endParaRPr lang="en-US" dirty="0"/>
          </a:p>
          <a:p>
            <a:endParaRPr lang="en-US" dirty="0" smtClean="0"/>
          </a:p>
          <a:p>
            <a:endParaRPr lang="en-US" dirty="0" smtClean="0"/>
          </a:p>
          <a:p>
            <a:pPr marL="0" indent="0">
              <a:buNone/>
            </a:pPr>
            <a:endParaRPr lang="en-US" dirty="0"/>
          </a:p>
          <a:p>
            <a:pPr marL="0" indent="0">
              <a:buNone/>
            </a:pPr>
            <a:endParaRPr lang="en-US" dirty="0" smtClean="0"/>
          </a:p>
          <a:p>
            <a:r>
              <a:rPr lang="en-US" dirty="0" smtClean="0"/>
              <a:t>Scripting and automation.</a:t>
            </a:r>
          </a:p>
          <a:p>
            <a:r>
              <a:rPr lang="en-US" dirty="0" smtClean="0"/>
              <a:t>Portability and then reproducibility.</a:t>
            </a:r>
          </a:p>
          <a:p>
            <a:pPr lvl="1"/>
            <a:r>
              <a:rPr lang="en-US" dirty="0" smtClean="0"/>
              <a:t>Using hundreds to thousands of slave nodes is normal.</a:t>
            </a:r>
          </a:p>
          <a:p>
            <a:pPr lvl="1"/>
            <a:r>
              <a:rPr lang="en-US" dirty="0"/>
              <a:t>E</a:t>
            </a:r>
            <a:r>
              <a:rPr lang="en-US" dirty="0" smtClean="0"/>
              <a:t>asy to get entangled with environment.</a:t>
            </a:r>
          </a:p>
        </p:txBody>
      </p:sp>
      <p:sp>
        <p:nvSpPr>
          <p:cNvPr id="4" name="Slide Number Placeholder 3"/>
          <p:cNvSpPr>
            <a:spLocks noGrp="1"/>
          </p:cNvSpPr>
          <p:nvPr>
            <p:ph type="sldNum" sz="quarter" idx="12"/>
          </p:nvPr>
        </p:nvSpPr>
        <p:spPr/>
        <p:txBody>
          <a:bodyPr/>
          <a:lstStyle/>
          <a:p>
            <a:fld id="{6113E31D-E2AB-40D1-8B51-AFA5AFEF393A}" type="slidenum">
              <a:rPr lang="en-US" smtClean="0"/>
              <a:t>8</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90159" y="2186133"/>
            <a:ext cx="4050146" cy="252094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9249" y="2116343"/>
            <a:ext cx="3101686" cy="2338928"/>
          </a:xfrm>
          <a:prstGeom prst="rect">
            <a:avLst/>
          </a:prstGeom>
        </p:spPr>
      </p:pic>
      <p:sp>
        <p:nvSpPr>
          <p:cNvPr id="8" name="TextBox 7"/>
          <p:cNvSpPr txBox="1"/>
          <p:nvPr/>
        </p:nvSpPr>
        <p:spPr>
          <a:xfrm>
            <a:off x="449249" y="3990967"/>
            <a:ext cx="2841483" cy="369332"/>
          </a:xfrm>
          <a:prstGeom prst="rect">
            <a:avLst/>
          </a:prstGeom>
          <a:noFill/>
        </p:spPr>
        <p:txBody>
          <a:bodyPr wrap="none" rtlCol="0">
            <a:spAutoFit/>
          </a:bodyPr>
          <a:lstStyle/>
          <a:p>
            <a:r>
              <a:rPr lang="en-US" dirty="0"/>
              <a:t>http://</a:t>
            </a:r>
            <a:r>
              <a:rPr lang="en-US" dirty="0" err="1"/>
              <a:t>go.nasa.gov</a:t>
            </a:r>
            <a:r>
              <a:rPr lang="en-US" dirty="0"/>
              <a:t>/232db6E</a:t>
            </a:r>
          </a:p>
        </p:txBody>
      </p:sp>
    </p:spTree>
    <p:extLst>
      <p:ext uri="{BB962C8B-B14F-4D97-AF65-F5344CB8AC3E}">
        <p14:creationId xmlns:p14="http://schemas.microsoft.com/office/powerpoint/2010/main" val="15668478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Equations to Solve</a:t>
            </a:r>
            <a:endParaRPr lang="en-US" dirty="0"/>
          </a:p>
        </p:txBody>
      </p:sp>
      <p:sp>
        <p:nvSpPr>
          <p:cNvPr id="3" name="Content Placeholder 2"/>
          <p:cNvSpPr>
            <a:spLocks noGrp="1"/>
          </p:cNvSpPr>
          <p:nvPr>
            <p:ph idx="1"/>
          </p:nvPr>
        </p:nvSpPr>
        <p:spPr/>
        <p:txBody>
          <a:bodyPr/>
          <a:lstStyle/>
          <a:p>
            <a:pPr marL="0" indent="-342900"/>
            <a:r>
              <a:rPr lang="en-US" dirty="0" smtClean="0"/>
              <a:t>Consider the inviscid Euler equations for supersonic flows.</a:t>
            </a:r>
          </a:p>
          <a:p>
            <a:pPr marL="0" indent="-342900"/>
            <a:r>
              <a:rPr lang="en-US" dirty="0" smtClean="0"/>
              <a:t>5 </a:t>
            </a:r>
            <a:r>
              <a:rPr lang="en-US" dirty="0"/>
              <a:t>independent variables: </a:t>
            </a:r>
            <a:endParaRPr lang="en-US" dirty="0" smtClean="0"/>
          </a:p>
          <a:p>
            <a:pPr marL="0" indent="-342900"/>
            <a:r>
              <a:rPr lang="en-US" dirty="0" smtClean="0"/>
              <a:t>Conservation of mass:</a:t>
            </a:r>
          </a:p>
          <a:p>
            <a:pPr marL="171450" lvl="1">
              <a:spcBef>
                <a:spcPts val="750"/>
              </a:spcBef>
            </a:pPr>
            <a:endParaRPr lang="en-US" b="0" dirty="0" smtClean="0"/>
          </a:p>
          <a:p>
            <a:pPr marL="0" indent="-342900"/>
            <a:r>
              <a:rPr lang="en-US" dirty="0" smtClean="0"/>
              <a:t>Conservation of momentum:</a:t>
            </a:r>
          </a:p>
          <a:p>
            <a:pPr marL="171450" lvl="1">
              <a:spcBef>
                <a:spcPts val="750"/>
              </a:spcBef>
            </a:pPr>
            <a:endParaRPr lang="en-US" dirty="0"/>
          </a:p>
          <a:p>
            <a:pPr marL="0" indent="-342900"/>
            <a:r>
              <a:rPr lang="en-US" dirty="0" smtClean="0"/>
              <a:t>Conservation of energy:</a:t>
            </a:r>
          </a:p>
          <a:p>
            <a:pPr marL="171450" lvl="1">
              <a:spcBef>
                <a:spcPts val="750"/>
              </a:spcBef>
            </a:pPr>
            <a:endParaRPr lang="en-US" dirty="0" smtClean="0"/>
          </a:p>
          <a:p>
            <a:pPr marL="0" indent="-342900"/>
            <a:r>
              <a:rPr lang="en-US" dirty="0" smtClean="0"/>
              <a:t>Equation of state:</a:t>
            </a:r>
          </a:p>
          <a:p>
            <a:pPr marL="0" indent="-342900"/>
            <a:endParaRPr lang="en-US" dirty="0"/>
          </a:p>
          <a:p>
            <a:pPr marL="0" indent="-342900"/>
            <a:r>
              <a:rPr lang="en-US" dirty="0" smtClean="0"/>
              <a:t>We end up with a system of </a:t>
            </a:r>
            <a:r>
              <a:rPr lang="en-US" u="sng" dirty="0" smtClean="0"/>
              <a:t>hyperbolic partial differential equations</a:t>
            </a:r>
            <a:r>
              <a:rPr lang="en-US" dirty="0" smtClean="0"/>
              <a:t> (PDEs</a:t>
            </a:r>
            <a:r>
              <a:rPr lang="en-US" dirty="0" smtClean="0"/>
              <a:t>), also known as </a:t>
            </a:r>
            <a:r>
              <a:rPr lang="en-US" u="sng" dirty="0" smtClean="0"/>
              <a:t>conservation laws</a:t>
            </a:r>
            <a:r>
              <a:rPr lang="en-US" dirty="0" smtClean="0"/>
              <a:t>.</a:t>
            </a:r>
            <a:endParaRPr lang="en-US" dirty="0" smtClean="0"/>
          </a:p>
        </p:txBody>
      </p:sp>
      <p:sp>
        <p:nvSpPr>
          <p:cNvPr id="4" name="Slide Number Placeholder 3"/>
          <p:cNvSpPr>
            <a:spLocks noGrp="1"/>
          </p:cNvSpPr>
          <p:nvPr>
            <p:ph type="sldNum" sz="quarter" idx="12"/>
          </p:nvPr>
        </p:nvSpPr>
        <p:spPr/>
        <p:txBody>
          <a:bodyPr/>
          <a:lstStyle/>
          <a:p>
            <a:fld id="{6113E31D-E2AB-40D1-8B51-AFA5AFEF393A}" type="slidenum">
              <a:rPr lang="en-US" smtClean="0"/>
              <a:t>9</a:t>
            </a:fld>
            <a:endParaRPr lang="en-US" dirty="0"/>
          </a:p>
        </p:txBody>
      </p:sp>
      <p:sp>
        <p:nvSpPr>
          <p:cNvPr id="5" name="TextBox 4"/>
          <p:cNvSpPr txBox="1"/>
          <p:nvPr/>
        </p:nvSpPr>
        <p:spPr>
          <a:xfrm>
            <a:off x="6457950" y="1585146"/>
            <a:ext cx="1948295" cy="1200329"/>
          </a:xfrm>
          <a:prstGeom prst="rect">
            <a:avLst/>
          </a:prstGeom>
          <a:noFill/>
        </p:spPr>
        <p:txBody>
          <a:bodyPr wrap="square" rtlCol="0">
            <a:spAutoFit/>
          </a:bodyPr>
          <a:lstStyle/>
          <a:p>
            <a:r>
              <a:rPr lang="en-US" dirty="0" smtClean="0"/>
              <a:t>Employ Einstein’s summation convention for the Cartesian tensors.</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41834" y="1595316"/>
            <a:ext cx="2338160" cy="50050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41834" y="2216425"/>
            <a:ext cx="1156204" cy="423941"/>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24944" y="4642254"/>
            <a:ext cx="2371940" cy="428331"/>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41834" y="3184909"/>
            <a:ext cx="1665358" cy="423832"/>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841834" y="3885066"/>
            <a:ext cx="4239491" cy="480863"/>
          </a:xfrm>
          <a:prstGeom prst="rect">
            <a:avLst/>
          </a:prstGeom>
        </p:spPr>
      </p:pic>
    </p:spTree>
    <p:extLst>
      <p:ext uri="{BB962C8B-B14F-4D97-AF65-F5344CB8AC3E}">
        <p14:creationId xmlns:p14="http://schemas.microsoft.com/office/powerpoint/2010/main" val="1634530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39486</TotalTime>
  <Words>8501</Words>
  <Application>Microsoft Macintosh PowerPoint</Application>
  <PresentationFormat>On-screen Show (4:3)</PresentationFormat>
  <Paragraphs>692</Paragraphs>
  <Slides>43</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Calibri</vt:lpstr>
      <vt:lpstr>Calibri Light</vt:lpstr>
      <vt:lpstr>Cambria Math</vt:lpstr>
      <vt:lpstr>Courier</vt:lpstr>
      <vt:lpstr>Courier-Bold</vt:lpstr>
      <vt:lpstr>Arial</vt:lpstr>
      <vt:lpstr>Office Theme</vt:lpstr>
      <vt:lpstr>Enjoy Unimportant Things</vt:lpstr>
      <vt:lpstr>Why We Hold Jobspace</vt:lpstr>
      <vt:lpstr>About This Talk</vt:lpstr>
      <vt:lpstr>Computational Science for  Fluid Mechanics</vt:lpstr>
      <vt:lpstr>To See before to Know</vt:lpstr>
      <vt:lpstr>To See More to Know More</vt:lpstr>
      <vt:lpstr>What a Solver Needs to Do</vt:lpstr>
      <vt:lpstr>What Else to be Done</vt:lpstr>
      <vt:lpstr>The Equations to Solve</vt:lpstr>
      <vt:lpstr>How to Solve</vt:lpstr>
      <vt:lpstr>Code up Solvers</vt:lpstr>
      <vt:lpstr>Build a Framework in Python</vt:lpstr>
      <vt:lpstr>The Nested-Loop Structure</vt:lpstr>
      <vt:lpstr>This is How Python Comes into Play</vt:lpstr>
      <vt:lpstr>Segregation, Segregation, Segregation</vt:lpstr>
      <vt:lpstr>No Clock Should Be Wasted</vt:lpstr>
      <vt:lpstr>Spatial Loops Executed on Remote Slaves</vt:lpstr>
      <vt:lpstr>Remote Execution</vt:lpstr>
      <vt:lpstr>Implement as a Hybrid System</vt:lpstr>
      <vt:lpstr>Languages Involved</vt:lpstr>
      <vt:lpstr>C Is the King for Speed</vt:lpstr>
      <vt:lpstr>Python vs C</vt:lpstr>
      <vt:lpstr>But We Want Minimal C</vt:lpstr>
      <vt:lpstr>Cython Performance Is Good</vt:lpstr>
      <vt:lpstr>Define Classes in Cython</vt:lpstr>
      <vt:lpstr>Use C struct</vt:lpstr>
      <vt:lpstr>Recap Cython</vt:lpstr>
      <vt:lpstr>Boost.Python</vt:lpstr>
      <vt:lpstr>NumPy and Arrays</vt:lpstr>
      <vt:lpstr>NumPy</vt:lpstr>
      <vt:lpstr>Data in Look-Up Tables</vt:lpstr>
      <vt:lpstr>Popular Creation API</vt:lpstr>
      <vt:lpstr>Reshape Arrays</vt:lpstr>
      <vt:lpstr>Cast Array</vt:lpstr>
      <vt:lpstr>Combine Arrays</vt:lpstr>
      <vt:lpstr>Slicing</vt:lpstr>
      <vt:lpstr>Indexing Using Boolean Arrays</vt:lpstr>
      <vt:lpstr>The Rest</vt:lpstr>
      <vt:lpstr>Documentation</vt:lpstr>
      <vt:lpstr>Python Speeds up Development</vt:lpstr>
      <vt:lpstr>The Plan of Jobspace</vt:lpstr>
      <vt:lpstr>What I Learned in 10 Years</vt:lpstr>
      <vt:lpstr>Have More Fun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Enjoy Unimportant Things</dc:title>
  <dc:creator>Yung-Yu Chen</dc:creator>
  <cp:lastModifiedBy>Yung-Yu Chen</cp:lastModifiedBy>
  <cp:revision>1936</cp:revision>
  <cp:lastPrinted>2016-04-05T11:17:49Z</cp:lastPrinted>
  <dcterms:created xsi:type="dcterms:W3CDTF">2016-03-14T02:13:10Z</dcterms:created>
  <dcterms:modified xsi:type="dcterms:W3CDTF">2016-04-15T09:52:36Z</dcterms:modified>
</cp:coreProperties>
</file>